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8" r:id="rId3"/>
    <p:sldId id="285" r:id="rId4"/>
    <p:sldId id="296" r:id="rId5"/>
    <p:sldId id="294" r:id="rId6"/>
    <p:sldId id="273" r:id="rId7"/>
    <p:sldId id="288" r:id="rId8"/>
    <p:sldId id="290" r:id="rId9"/>
    <p:sldId id="289" r:id="rId10"/>
    <p:sldId id="276" r:id="rId11"/>
    <p:sldId id="283" r:id="rId12"/>
    <p:sldId id="298" r:id="rId13"/>
    <p:sldId id="299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DF24A-613A-496B-A729-EEADFD074DCA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0B85FFA-A9ED-4013-8E03-68EDC62BDBB5}">
      <dgm:prSet phldrT="[Text]"/>
      <dgm:spPr/>
      <dgm:t>
        <a:bodyPr/>
        <a:lstStyle/>
        <a:p>
          <a:r>
            <a:rPr lang="en-US" b="0" dirty="0" smtClean="0"/>
            <a:t>Central e-Cultural Infrastructure in Tierra</a:t>
          </a:r>
          <a:endParaRPr lang="en-US" b="0" dirty="0"/>
        </a:p>
      </dgm:t>
    </dgm:pt>
    <dgm:pt modelId="{85469E89-A84A-49CF-A7BC-2DEAA16BF9B8}" type="parTrans" cxnId="{51E671E0-5494-495A-9EE1-24F10797FF1B}">
      <dgm:prSet/>
      <dgm:spPr/>
      <dgm:t>
        <a:bodyPr/>
        <a:lstStyle/>
        <a:p>
          <a:endParaRPr lang="en-US"/>
        </a:p>
      </dgm:t>
    </dgm:pt>
    <dgm:pt modelId="{5B88BE69-975B-4F03-9B53-724DE40A5B8F}" type="sibTrans" cxnId="{51E671E0-5494-495A-9EE1-24F10797FF1B}">
      <dgm:prSet/>
      <dgm:spPr/>
      <dgm:t>
        <a:bodyPr/>
        <a:lstStyle/>
        <a:p>
          <a:endParaRPr lang="en-US"/>
        </a:p>
      </dgm:t>
    </dgm:pt>
    <dgm:pt modelId="{64B0DEAD-40E2-456B-9635-005C10A16489}">
      <dgm:prSet phldrT="[Text]"/>
      <dgm:spPr/>
      <dgm:t>
        <a:bodyPr/>
        <a:lstStyle/>
        <a:p>
          <a:r>
            <a:rPr lang="en-US" b="1" dirty="0" smtClean="0"/>
            <a:t>Search</a:t>
          </a:r>
          <a:endParaRPr lang="en-US" b="1" dirty="0"/>
        </a:p>
      </dgm:t>
    </dgm:pt>
    <dgm:pt modelId="{7E5CD5DA-323C-428C-9EF0-913D1DF1A9B5}" type="parTrans" cxnId="{D3180AEF-6247-4317-8A77-9F4F8829786E}">
      <dgm:prSet/>
      <dgm:spPr/>
      <dgm:t>
        <a:bodyPr/>
        <a:lstStyle/>
        <a:p>
          <a:endParaRPr lang="en-US"/>
        </a:p>
      </dgm:t>
    </dgm:pt>
    <dgm:pt modelId="{AB3837FF-A4BA-4941-A791-F0AB456781A9}" type="sibTrans" cxnId="{D3180AEF-6247-4317-8A77-9F4F8829786E}">
      <dgm:prSet/>
      <dgm:spPr/>
      <dgm:t>
        <a:bodyPr/>
        <a:lstStyle/>
        <a:p>
          <a:endParaRPr lang="en-US"/>
        </a:p>
      </dgm:t>
    </dgm:pt>
    <dgm:pt modelId="{0DA99F84-43B7-4433-8FD7-336864ECE4CB}">
      <dgm:prSet phldrT="[Text]"/>
      <dgm:spPr/>
      <dgm:t>
        <a:bodyPr/>
        <a:lstStyle/>
        <a:p>
          <a:r>
            <a:rPr lang="en-US" b="1" dirty="0" smtClean="0"/>
            <a:t>Publish</a:t>
          </a:r>
          <a:endParaRPr lang="en-US" b="1" dirty="0"/>
        </a:p>
      </dgm:t>
    </dgm:pt>
    <dgm:pt modelId="{5359897B-29F3-4855-981A-5CF69640BB8D}" type="parTrans" cxnId="{0167D789-3478-4896-99C3-CB01BAD6DC65}">
      <dgm:prSet/>
      <dgm:spPr/>
      <dgm:t>
        <a:bodyPr/>
        <a:lstStyle/>
        <a:p>
          <a:endParaRPr lang="en-US"/>
        </a:p>
      </dgm:t>
    </dgm:pt>
    <dgm:pt modelId="{3F65757D-5851-4E74-B18C-54F6B641C06D}" type="sibTrans" cxnId="{0167D789-3478-4896-99C3-CB01BAD6DC65}">
      <dgm:prSet/>
      <dgm:spPr/>
      <dgm:t>
        <a:bodyPr/>
        <a:lstStyle/>
        <a:p>
          <a:endParaRPr lang="en-US"/>
        </a:p>
      </dgm:t>
    </dgm:pt>
    <dgm:pt modelId="{4174C355-31DC-4566-9B73-B48E55D813DA}">
      <dgm:prSet phldrT="[Text]"/>
      <dgm:spPr/>
      <dgm:t>
        <a:bodyPr/>
        <a:lstStyle/>
        <a:p>
          <a:r>
            <a:rPr lang="en-US" b="1" dirty="0" smtClean="0"/>
            <a:t>Reuse</a:t>
          </a:r>
          <a:endParaRPr lang="en-US" b="1" dirty="0"/>
        </a:p>
      </dgm:t>
    </dgm:pt>
    <dgm:pt modelId="{0DF553CB-D993-47D8-94C3-DE90D6F22338}" type="parTrans" cxnId="{990C32DB-21AB-417D-8F4F-6F608F545DB9}">
      <dgm:prSet/>
      <dgm:spPr/>
      <dgm:t>
        <a:bodyPr/>
        <a:lstStyle/>
        <a:p>
          <a:endParaRPr lang="en-US"/>
        </a:p>
      </dgm:t>
    </dgm:pt>
    <dgm:pt modelId="{0A5DB302-6D30-442C-A45E-C0D31FA50B4D}" type="sibTrans" cxnId="{990C32DB-21AB-417D-8F4F-6F608F545DB9}">
      <dgm:prSet/>
      <dgm:spPr/>
      <dgm:t>
        <a:bodyPr/>
        <a:lstStyle/>
        <a:p>
          <a:endParaRPr lang="en-US"/>
        </a:p>
      </dgm:t>
    </dgm:pt>
    <dgm:pt modelId="{8D9D8A67-DA71-4B36-8278-D1D266EDED79}">
      <dgm:prSet/>
      <dgm:spPr/>
      <dgm:t>
        <a:bodyPr/>
        <a:lstStyle/>
        <a:p>
          <a:r>
            <a:rPr lang="en-US" b="1" dirty="0" smtClean="0"/>
            <a:t>Link</a:t>
          </a:r>
          <a:endParaRPr lang="en-US" b="1" dirty="0"/>
        </a:p>
      </dgm:t>
    </dgm:pt>
    <dgm:pt modelId="{8187E2CA-CC29-4C53-9ADC-8B7606A5D491}" type="parTrans" cxnId="{210019D9-8A5D-4B50-8F1F-679F3EC9205A}">
      <dgm:prSet/>
      <dgm:spPr/>
      <dgm:t>
        <a:bodyPr/>
        <a:lstStyle/>
        <a:p>
          <a:endParaRPr lang="en-US"/>
        </a:p>
      </dgm:t>
    </dgm:pt>
    <dgm:pt modelId="{1C2E4013-3462-437C-847A-3061D71F45C1}" type="sibTrans" cxnId="{210019D9-8A5D-4B50-8F1F-679F3EC9205A}">
      <dgm:prSet/>
      <dgm:spPr/>
      <dgm:t>
        <a:bodyPr/>
        <a:lstStyle/>
        <a:p>
          <a:endParaRPr lang="en-US"/>
        </a:p>
      </dgm:t>
    </dgm:pt>
    <dgm:pt modelId="{F66176D9-6B54-4FB1-AD17-C6AB8E3568C8}" type="pres">
      <dgm:prSet presAssocID="{C80DF24A-613A-496B-A729-EEADFD074D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24528-DBCE-4168-AF24-211A1051CC62}" type="pres">
      <dgm:prSet presAssocID="{C0B85FFA-A9ED-4013-8E03-68EDC62BDBB5}" presName="roof" presStyleLbl="dkBgShp" presStyleIdx="0" presStyleCnt="2"/>
      <dgm:spPr/>
      <dgm:t>
        <a:bodyPr/>
        <a:lstStyle/>
        <a:p>
          <a:endParaRPr lang="en-US"/>
        </a:p>
      </dgm:t>
    </dgm:pt>
    <dgm:pt modelId="{23B96C54-CBF8-4F26-82D6-3280C588454A}" type="pres">
      <dgm:prSet presAssocID="{C0B85FFA-A9ED-4013-8E03-68EDC62BDBB5}" presName="pillars" presStyleCnt="0"/>
      <dgm:spPr/>
    </dgm:pt>
    <dgm:pt modelId="{1E81930F-8888-4C29-BC2F-E3047837FA1E}" type="pres">
      <dgm:prSet presAssocID="{C0B85FFA-A9ED-4013-8E03-68EDC62BDBB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EF5C-1708-41A4-9424-19C9159BDC1D}" type="pres">
      <dgm:prSet presAssocID="{0DA99F84-43B7-4433-8FD7-336864ECE4C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0AEEF-A65E-49BE-B195-79D82F7FF7E8}" type="pres">
      <dgm:prSet presAssocID="{8D9D8A67-DA71-4B36-8278-D1D266EDED79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D3499-1998-4E79-A6FF-9F5A81B4CEFB}" type="pres">
      <dgm:prSet presAssocID="{4174C355-31DC-4566-9B73-B48E55D813D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7321D-E52E-4368-B26F-DC86C5E98F71}" type="pres">
      <dgm:prSet presAssocID="{C0B85FFA-A9ED-4013-8E03-68EDC62BDBB5}" presName="base" presStyleLbl="dkBgShp" presStyleIdx="1" presStyleCnt="2"/>
      <dgm:spPr/>
    </dgm:pt>
  </dgm:ptLst>
  <dgm:cxnLst>
    <dgm:cxn modelId="{D3180AEF-6247-4317-8A77-9F4F8829786E}" srcId="{C0B85FFA-A9ED-4013-8E03-68EDC62BDBB5}" destId="{64B0DEAD-40E2-456B-9635-005C10A16489}" srcOrd="0" destOrd="0" parTransId="{7E5CD5DA-323C-428C-9EF0-913D1DF1A9B5}" sibTransId="{AB3837FF-A4BA-4941-A791-F0AB456781A9}"/>
    <dgm:cxn modelId="{C4250D21-FC75-40C6-AB68-FBA16E539D2F}" type="presOf" srcId="{C0B85FFA-A9ED-4013-8E03-68EDC62BDBB5}" destId="{6EA24528-DBCE-4168-AF24-211A1051CC62}" srcOrd="0" destOrd="0" presId="urn:microsoft.com/office/officeart/2005/8/layout/hList3"/>
    <dgm:cxn modelId="{1348399D-D931-436D-B003-360D8C2A6877}" type="presOf" srcId="{8D9D8A67-DA71-4B36-8278-D1D266EDED79}" destId="{5E70AEEF-A65E-49BE-B195-79D82F7FF7E8}" srcOrd="0" destOrd="0" presId="urn:microsoft.com/office/officeart/2005/8/layout/hList3"/>
    <dgm:cxn modelId="{51E671E0-5494-495A-9EE1-24F10797FF1B}" srcId="{C80DF24A-613A-496B-A729-EEADFD074DCA}" destId="{C0B85FFA-A9ED-4013-8E03-68EDC62BDBB5}" srcOrd="0" destOrd="0" parTransId="{85469E89-A84A-49CF-A7BC-2DEAA16BF9B8}" sibTransId="{5B88BE69-975B-4F03-9B53-724DE40A5B8F}"/>
    <dgm:cxn modelId="{990C32DB-21AB-417D-8F4F-6F608F545DB9}" srcId="{C0B85FFA-A9ED-4013-8E03-68EDC62BDBB5}" destId="{4174C355-31DC-4566-9B73-B48E55D813DA}" srcOrd="3" destOrd="0" parTransId="{0DF553CB-D993-47D8-94C3-DE90D6F22338}" sibTransId="{0A5DB302-6D30-442C-A45E-C0D31FA50B4D}"/>
    <dgm:cxn modelId="{0167D789-3478-4896-99C3-CB01BAD6DC65}" srcId="{C0B85FFA-A9ED-4013-8E03-68EDC62BDBB5}" destId="{0DA99F84-43B7-4433-8FD7-336864ECE4CB}" srcOrd="1" destOrd="0" parTransId="{5359897B-29F3-4855-981A-5CF69640BB8D}" sibTransId="{3F65757D-5851-4E74-B18C-54F6B641C06D}"/>
    <dgm:cxn modelId="{B1AE6078-FD4B-4404-AD66-89844F2E5C48}" type="presOf" srcId="{0DA99F84-43B7-4433-8FD7-336864ECE4CB}" destId="{A7E4EF5C-1708-41A4-9424-19C9159BDC1D}" srcOrd="0" destOrd="0" presId="urn:microsoft.com/office/officeart/2005/8/layout/hList3"/>
    <dgm:cxn modelId="{210019D9-8A5D-4B50-8F1F-679F3EC9205A}" srcId="{C0B85FFA-A9ED-4013-8E03-68EDC62BDBB5}" destId="{8D9D8A67-DA71-4B36-8278-D1D266EDED79}" srcOrd="2" destOrd="0" parTransId="{8187E2CA-CC29-4C53-9ADC-8B7606A5D491}" sibTransId="{1C2E4013-3462-437C-847A-3061D71F45C1}"/>
    <dgm:cxn modelId="{BF81774F-8A77-4A82-8324-1E72F4D4B84C}" type="presOf" srcId="{4174C355-31DC-4566-9B73-B48E55D813DA}" destId="{32BD3499-1998-4E79-A6FF-9F5A81B4CEFB}" srcOrd="0" destOrd="0" presId="urn:microsoft.com/office/officeart/2005/8/layout/hList3"/>
    <dgm:cxn modelId="{FE6D4405-3C27-4FA3-AA4E-7B231EB5C76C}" type="presOf" srcId="{C80DF24A-613A-496B-A729-EEADFD074DCA}" destId="{F66176D9-6B54-4FB1-AD17-C6AB8E3568C8}" srcOrd="0" destOrd="0" presId="urn:microsoft.com/office/officeart/2005/8/layout/hList3"/>
    <dgm:cxn modelId="{AE28C850-9543-4A71-A89C-6D0FC1401412}" type="presOf" srcId="{64B0DEAD-40E2-456B-9635-005C10A16489}" destId="{1E81930F-8888-4C29-BC2F-E3047837FA1E}" srcOrd="0" destOrd="0" presId="urn:microsoft.com/office/officeart/2005/8/layout/hList3"/>
    <dgm:cxn modelId="{949B5D0C-8C2B-48B0-A46A-124F14490C6A}" type="presParOf" srcId="{F66176D9-6B54-4FB1-AD17-C6AB8E3568C8}" destId="{6EA24528-DBCE-4168-AF24-211A1051CC62}" srcOrd="0" destOrd="0" presId="urn:microsoft.com/office/officeart/2005/8/layout/hList3"/>
    <dgm:cxn modelId="{9DDCCEF5-3900-45AD-A0ED-1CE58438E5C8}" type="presParOf" srcId="{F66176D9-6B54-4FB1-AD17-C6AB8E3568C8}" destId="{23B96C54-CBF8-4F26-82D6-3280C588454A}" srcOrd="1" destOrd="0" presId="urn:microsoft.com/office/officeart/2005/8/layout/hList3"/>
    <dgm:cxn modelId="{70826D07-1A2D-4C0D-8880-73A6A22456E6}" type="presParOf" srcId="{23B96C54-CBF8-4F26-82D6-3280C588454A}" destId="{1E81930F-8888-4C29-BC2F-E3047837FA1E}" srcOrd="0" destOrd="0" presId="urn:microsoft.com/office/officeart/2005/8/layout/hList3"/>
    <dgm:cxn modelId="{6EA57B19-9CFE-4EB1-BC9D-4D21D4D41496}" type="presParOf" srcId="{23B96C54-CBF8-4F26-82D6-3280C588454A}" destId="{A7E4EF5C-1708-41A4-9424-19C9159BDC1D}" srcOrd="1" destOrd="0" presId="urn:microsoft.com/office/officeart/2005/8/layout/hList3"/>
    <dgm:cxn modelId="{8BEC578A-1DE7-4ACD-A6A3-AB070D5793E9}" type="presParOf" srcId="{23B96C54-CBF8-4F26-82D6-3280C588454A}" destId="{5E70AEEF-A65E-49BE-B195-79D82F7FF7E8}" srcOrd="2" destOrd="0" presId="urn:microsoft.com/office/officeart/2005/8/layout/hList3"/>
    <dgm:cxn modelId="{2BF56DA6-B190-476B-AAEB-5CFDD50A66DB}" type="presParOf" srcId="{23B96C54-CBF8-4F26-82D6-3280C588454A}" destId="{32BD3499-1998-4E79-A6FF-9F5A81B4CEFB}" srcOrd="3" destOrd="0" presId="urn:microsoft.com/office/officeart/2005/8/layout/hList3"/>
    <dgm:cxn modelId="{D103F7CC-F183-4360-B4BC-38ABCD9A13FB}" type="presParOf" srcId="{F66176D9-6B54-4FB1-AD17-C6AB8E3568C8}" destId="{BD17321D-E52E-4368-B26F-DC86C5E98F7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0DF24A-613A-496B-A729-EEADFD074DCA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0B85FFA-A9ED-4013-8E03-68EDC62BDBB5}">
      <dgm:prSet phldrT="[Text]"/>
      <dgm:spPr/>
      <dgm:t>
        <a:bodyPr/>
        <a:lstStyle/>
        <a:p>
          <a:r>
            <a:rPr lang="en-US" b="0" dirty="0" smtClean="0"/>
            <a:t>Central e-Cultural Infrastructure in Tierra</a:t>
          </a:r>
          <a:endParaRPr lang="en-US" b="0" dirty="0"/>
        </a:p>
      </dgm:t>
    </dgm:pt>
    <dgm:pt modelId="{85469E89-A84A-49CF-A7BC-2DEAA16BF9B8}" type="parTrans" cxnId="{51E671E0-5494-495A-9EE1-24F10797FF1B}">
      <dgm:prSet/>
      <dgm:spPr/>
      <dgm:t>
        <a:bodyPr/>
        <a:lstStyle/>
        <a:p>
          <a:endParaRPr lang="en-US"/>
        </a:p>
      </dgm:t>
    </dgm:pt>
    <dgm:pt modelId="{5B88BE69-975B-4F03-9B53-724DE40A5B8F}" type="sibTrans" cxnId="{51E671E0-5494-495A-9EE1-24F10797FF1B}">
      <dgm:prSet/>
      <dgm:spPr/>
      <dgm:t>
        <a:bodyPr/>
        <a:lstStyle/>
        <a:p>
          <a:endParaRPr lang="en-US"/>
        </a:p>
      </dgm:t>
    </dgm:pt>
    <dgm:pt modelId="{64B0DEAD-40E2-456B-9635-005C10A16489}">
      <dgm:prSet phldrT="[Text]"/>
      <dgm:spPr/>
      <dgm:t>
        <a:bodyPr/>
        <a:lstStyle/>
        <a:p>
          <a:r>
            <a:rPr lang="en-US" b="1" dirty="0" smtClean="0"/>
            <a:t>Search</a:t>
          </a:r>
          <a:endParaRPr lang="en-US" b="1" dirty="0"/>
        </a:p>
      </dgm:t>
    </dgm:pt>
    <dgm:pt modelId="{7E5CD5DA-323C-428C-9EF0-913D1DF1A9B5}" type="parTrans" cxnId="{D3180AEF-6247-4317-8A77-9F4F8829786E}">
      <dgm:prSet/>
      <dgm:spPr/>
      <dgm:t>
        <a:bodyPr/>
        <a:lstStyle/>
        <a:p>
          <a:endParaRPr lang="en-US"/>
        </a:p>
      </dgm:t>
    </dgm:pt>
    <dgm:pt modelId="{AB3837FF-A4BA-4941-A791-F0AB456781A9}" type="sibTrans" cxnId="{D3180AEF-6247-4317-8A77-9F4F8829786E}">
      <dgm:prSet/>
      <dgm:spPr/>
      <dgm:t>
        <a:bodyPr/>
        <a:lstStyle/>
        <a:p>
          <a:endParaRPr lang="en-US"/>
        </a:p>
      </dgm:t>
    </dgm:pt>
    <dgm:pt modelId="{0DA99F84-43B7-4433-8FD7-336864ECE4CB}">
      <dgm:prSet phldrT="[Text]"/>
      <dgm:spPr/>
      <dgm:t>
        <a:bodyPr/>
        <a:lstStyle/>
        <a:p>
          <a:r>
            <a:rPr lang="en-US" b="1" dirty="0" smtClean="0"/>
            <a:t>Publish</a:t>
          </a:r>
          <a:endParaRPr lang="en-US" b="1" dirty="0"/>
        </a:p>
      </dgm:t>
    </dgm:pt>
    <dgm:pt modelId="{5359897B-29F3-4855-981A-5CF69640BB8D}" type="parTrans" cxnId="{0167D789-3478-4896-99C3-CB01BAD6DC65}">
      <dgm:prSet/>
      <dgm:spPr/>
      <dgm:t>
        <a:bodyPr/>
        <a:lstStyle/>
        <a:p>
          <a:endParaRPr lang="en-US"/>
        </a:p>
      </dgm:t>
    </dgm:pt>
    <dgm:pt modelId="{3F65757D-5851-4E74-B18C-54F6B641C06D}" type="sibTrans" cxnId="{0167D789-3478-4896-99C3-CB01BAD6DC65}">
      <dgm:prSet/>
      <dgm:spPr/>
      <dgm:t>
        <a:bodyPr/>
        <a:lstStyle/>
        <a:p>
          <a:endParaRPr lang="en-US"/>
        </a:p>
      </dgm:t>
    </dgm:pt>
    <dgm:pt modelId="{4174C355-31DC-4566-9B73-B48E55D813DA}">
      <dgm:prSet phldrT="[Text]"/>
      <dgm:spPr/>
      <dgm:t>
        <a:bodyPr/>
        <a:lstStyle/>
        <a:p>
          <a:r>
            <a:rPr lang="en-US" b="1" dirty="0" smtClean="0"/>
            <a:t>Reuse</a:t>
          </a:r>
          <a:endParaRPr lang="en-US" b="1" dirty="0"/>
        </a:p>
      </dgm:t>
    </dgm:pt>
    <dgm:pt modelId="{0DF553CB-D993-47D8-94C3-DE90D6F22338}" type="parTrans" cxnId="{990C32DB-21AB-417D-8F4F-6F608F545DB9}">
      <dgm:prSet/>
      <dgm:spPr/>
      <dgm:t>
        <a:bodyPr/>
        <a:lstStyle/>
        <a:p>
          <a:endParaRPr lang="en-US"/>
        </a:p>
      </dgm:t>
    </dgm:pt>
    <dgm:pt modelId="{0A5DB302-6D30-442C-A45E-C0D31FA50B4D}" type="sibTrans" cxnId="{990C32DB-21AB-417D-8F4F-6F608F545DB9}">
      <dgm:prSet/>
      <dgm:spPr/>
      <dgm:t>
        <a:bodyPr/>
        <a:lstStyle/>
        <a:p>
          <a:endParaRPr lang="en-US"/>
        </a:p>
      </dgm:t>
    </dgm:pt>
    <dgm:pt modelId="{8D9D8A67-DA71-4B36-8278-D1D266EDED79}">
      <dgm:prSet/>
      <dgm:spPr/>
      <dgm:t>
        <a:bodyPr/>
        <a:lstStyle/>
        <a:p>
          <a:r>
            <a:rPr lang="en-US" b="1" dirty="0" smtClean="0"/>
            <a:t>Link</a:t>
          </a:r>
          <a:endParaRPr lang="en-US" b="1" dirty="0"/>
        </a:p>
      </dgm:t>
    </dgm:pt>
    <dgm:pt modelId="{8187E2CA-CC29-4C53-9ADC-8B7606A5D491}" type="parTrans" cxnId="{210019D9-8A5D-4B50-8F1F-679F3EC9205A}">
      <dgm:prSet/>
      <dgm:spPr/>
      <dgm:t>
        <a:bodyPr/>
        <a:lstStyle/>
        <a:p>
          <a:endParaRPr lang="en-US"/>
        </a:p>
      </dgm:t>
    </dgm:pt>
    <dgm:pt modelId="{1C2E4013-3462-437C-847A-3061D71F45C1}" type="sibTrans" cxnId="{210019D9-8A5D-4B50-8F1F-679F3EC9205A}">
      <dgm:prSet/>
      <dgm:spPr/>
      <dgm:t>
        <a:bodyPr/>
        <a:lstStyle/>
        <a:p>
          <a:endParaRPr lang="en-US"/>
        </a:p>
      </dgm:t>
    </dgm:pt>
    <dgm:pt modelId="{F66176D9-6B54-4FB1-AD17-C6AB8E3568C8}" type="pres">
      <dgm:prSet presAssocID="{C80DF24A-613A-496B-A729-EEADFD074D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24528-DBCE-4168-AF24-211A1051CC62}" type="pres">
      <dgm:prSet presAssocID="{C0B85FFA-A9ED-4013-8E03-68EDC62BDBB5}" presName="roof" presStyleLbl="dkBgShp" presStyleIdx="0" presStyleCnt="2"/>
      <dgm:spPr/>
      <dgm:t>
        <a:bodyPr/>
        <a:lstStyle/>
        <a:p>
          <a:endParaRPr lang="en-US"/>
        </a:p>
      </dgm:t>
    </dgm:pt>
    <dgm:pt modelId="{23B96C54-CBF8-4F26-82D6-3280C588454A}" type="pres">
      <dgm:prSet presAssocID="{C0B85FFA-A9ED-4013-8E03-68EDC62BDBB5}" presName="pillars" presStyleCnt="0"/>
      <dgm:spPr/>
    </dgm:pt>
    <dgm:pt modelId="{1E81930F-8888-4C29-BC2F-E3047837FA1E}" type="pres">
      <dgm:prSet presAssocID="{C0B85FFA-A9ED-4013-8E03-68EDC62BDBB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EF5C-1708-41A4-9424-19C9159BDC1D}" type="pres">
      <dgm:prSet presAssocID="{0DA99F84-43B7-4433-8FD7-336864ECE4C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0AEEF-A65E-49BE-B195-79D82F7FF7E8}" type="pres">
      <dgm:prSet presAssocID="{8D9D8A67-DA71-4B36-8278-D1D266EDED79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D3499-1998-4E79-A6FF-9F5A81B4CEFB}" type="pres">
      <dgm:prSet presAssocID="{4174C355-31DC-4566-9B73-B48E55D813D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7321D-E52E-4368-B26F-DC86C5E98F71}" type="pres">
      <dgm:prSet presAssocID="{C0B85FFA-A9ED-4013-8E03-68EDC62BDBB5}" presName="base" presStyleLbl="dkBgShp" presStyleIdx="1" presStyleCnt="2"/>
      <dgm:spPr/>
    </dgm:pt>
  </dgm:ptLst>
  <dgm:cxnLst>
    <dgm:cxn modelId="{D3180AEF-6247-4317-8A77-9F4F8829786E}" srcId="{C0B85FFA-A9ED-4013-8E03-68EDC62BDBB5}" destId="{64B0DEAD-40E2-456B-9635-005C10A16489}" srcOrd="0" destOrd="0" parTransId="{7E5CD5DA-323C-428C-9EF0-913D1DF1A9B5}" sibTransId="{AB3837FF-A4BA-4941-A791-F0AB456781A9}"/>
    <dgm:cxn modelId="{895720AF-5557-48AB-92E8-D02AAC3479AA}" type="presOf" srcId="{C0B85FFA-A9ED-4013-8E03-68EDC62BDBB5}" destId="{6EA24528-DBCE-4168-AF24-211A1051CC62}" srcOrd="0" destOrd="0" presId="urn:microsoft.com/office/officeart/2005/8/layout/hList3"/>
    <dgm:cxn modelId="{51E671E0-5494-495A-9EE1-24F10797FF1B}" srcId="{C80DF24A-613A-496B-A729-EEADFD074DCA}" destId="{C0B85FFA-A9ED-4013-8E03-68EDC62BDBB5}" srcOrd="0" destOrd="0" parTransId="{85469E89-A84A-49CF-A7BC-2DEAA16BF9B8}" sibTransId="{5B88BE69-975B-4F03-9B53-724DE40A5B8F}"/>
    <dgm:cxn modelId="{751B3BBB-3E91-4EC0-9493-68DB6E30C44D}" type="presOf" srcId="{C80DF24A-613A-496B-A729-EEADFD074DCA}" destId="{F66176D9-6B54-4FB1-AD17-C6AB8E3568C8}" srcOrd="0" destOrd="0" presId="urn:microsoft.com/office/officeart/2005/8/layout/hList3"/>
    <dgm:cxn modelId="{236548D0-433B-4609-9A4D-1269D9CA9A51}" type="presOf" srcId="{8D9D8A67-DA71-4B36-8278-D1D266EDED79}" destId="{5E70AEEF-A65E-49BE-B195-79D82F7FF7E8}" srcOrd="0" destOrd="0" presId="urn:microsoft.com/office/officeart/2005/8/layout/hList3"/>
    <dgm:cxn modelId="{157E9CFB-F364-4334-9697-8A1886BE5B88}" type="presOf" srcId="{0DA99F84-43B7-4433-8FD7-336864ECE4CB}" destId="{A7E4EF5C-1708-41A4-9424-19C9159BDC1D}" srcOrd="0" destOrd="0" presId="urn:microsoft.com/office/officeart/2005/8/layout/hList3"/>
    <dgm:cxn modelId="{990C32DB-21AB-417D-8F4F-6F608F545DB9}" srcId="{C0B85FFA-A9ED-4013-8E03-68EDC62BDBB5}" destId="{4174C355-31DC-4566-9B73-B48E55D813DA}" srcOrd="3" destOrd="0" parTransId="{0DF553CB-D993-47D8-94C3-DE90D6F22338}" sibTransId="{0A5DB302-6D30-442C-A45E-C0D31FA50B4D}"/>
    <dgm:cxn modelId="{0167D789-3478-4896-99C3-CB01BAD6DC65}" srcId="{C0B85FFA-A9ED-4013-8E03-68EDC62BDBB5}" destId="{0DA99F84-43B7-4433-8FD7-336864ECE4CB}" srcOrd="1" destOrd="0" parTransId="{5359897B-29F3-4855-981A-5CF69640BB8D}" sibTransId="{3F65757D-5851-4E74-B18C-54F6B641C06D}"/>
    <dgm:cxn modelId="{C53BBDC7-28ED-4381-A0BA-F2D13E67691A}" type="presOf" srcId="{64B0DEAD-40E2-456B-9635-005C10A16489}" destId="{1E81930F-8888-4C29-BC2F-E3047837FA1E}" srcOrd="0" destOrd="0" presId="urn:microsoft.com/office/officeart/2005/8/layout/hList3"/>
    <dgm:cxn modelId="{210019D9-8A5D-4B50-8F1F-679F3EC9205A}" srcId="{C0B85FFA-A9ED-4013-8E03-68EDC62BDBB5}" destId="{8D9D8A67-DA71-4B36-8278-D1D266EDED79}" srcOrd="2" destOrd="0" parTransId="{8187E2CA-CC29-4C53-9ADC-8B7606A5D491}" sibTransId="{1C2E4013-3462-437C-847A-3061D71F45C1}"/>
    <dgm:cxn modelId="{6BD21303-1B49-416B-BEA5-5681E41F4AD5}" type="presOf" srcId="{4174C355-31DC-4566-9B73-B48E55D813DA}" destId="{32BD3499-1998-4E79-A6FF-9F5A81B4CEFB}" srcOrd="0" destOrd="0" presId="urn:microsoft.com/office/officeart/2005/8/layout/hList3"/>
    <dgm:cxn modelId="{B248063C-785D-4601-A219-9335938DDCDD}" type="presParOf" srcId="{F66176D9-6B54-4FB1-AD17-C6AB8E3568C8}" destId="{6EA24528-DBCE-4168-AF24-211A1051CC62}" srcOrd="0" destOrd="0" presId="urn:microsoft.com/office/officeart/2005/8/layout/hList3"/>
    <dgm:cxn modelId="{E085DAA3-4E9D-41C7-B400-70BCCC954C79}" type="presParOf" srcId="{F66176D9-6B54-4FB1-AD17-C6AB8E3568C8}" destId="{23B96C54-CBF8-4F26-82D6-3280C588454A}" srcOrd="1" destOrd="0" presId="urn:microsoft.com/office/officeart/2005/8/layout/hList3"/>
    <dgm:cxn modelId="{ACDEEBCE-6565-4769-928A-B14C32628AD7}" type="presParOf" srcId="{23B96C54-CBF8-4F26-82D6-3280C588454A}" destId="{1E81930F-8888-4C29-BC2F-E3047837FA1E}" srcOrd="0" destOrd="0" presId="urn:microsoft.com/office/officeart/2005/8/layout/hList3"/>
    <dgm:cxn modelId="{CB9694EC-F5A3-452E-97D6-825DB9A2C5DE}" type="presParOf" srcId="{23B96C54-CBF8-4F26-82D6-3280C588454A}" destId="{A7E4EF5C-1708-41A4-9424-19C9159BDC1D}" srcOrd="1" destOrd="0" presId="urn:microsoft.com/office/officeart/2005/8/layout/hList3"/>
    <dgm:cxn modelId="{98DAC7A1-555C-4EDA-AA4D-28F8CB97D2B3}" type="presParOf" srcId="{23B96C54-CBF8-4F26-82D6-3280C588454A}" destId="{5E70AEEF-A65E-49BE-B195-79D82F7FF7E8}" srcOrd="2" destOrd="0" presId="urn:microsoft.com/office/officeart/2005/8/layout/hList3"/>
    <dgm:cxn modelId="{3E1B3905-0D87-42FE-8DB4-FDF0DCD0F971}" type="presParOf" srcId="{23B96C54-CBF8-4F26-82D6-3280C588454A}" destId="{32BD3499-1998-4E79-A6FF-9F5A81B4CEFB}" srcOrd="3" destOrd="0" presId="urn:microsoft.com/office/officeart/2005/8/layout/hList3"/>
    <dgm:cxn modelId="{9219D025-7B7B-4022-9BD1-3B5ADA217DD1}" type="presParOf" srcId="{F66176D9-6B54-4FB1-AD17-C6AB8E3568C8}" destId="{BD17321D-E52E-4368-B26F-DC86C5E98F7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4528-DBCE-4168-AF24-211A1051CC62}">
      <dsp:nvSpPr>
        <dsp:cNvPr id="0" name=""/>
        <dsp:cNvSpPr/>
      </dsp:nvSpPr>
      <dsp:spPr>
        <a:xfrm>
          <a:off x="0" y="0"/>
          <a:ext cx="8128000" cy="124436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Central e-Cultural Infrastructure in Tierra</a:t>
          </a:r>
          <a:endParaRPr lang="en-US" sz="3600" b="0" kern="1200" dirty="0"/>
        </a:p>
      </dsp:txBody>
      <dsp:txXfrm>
        <a:off x="0" y="0"/>
        <a:ext cx="8128000" cy="1244369"/>
      </dsp:txXfrm>
    </dsp:sp>
    <dsp:sp modelId="{1E81930F-8888-4C29-BC2F-E3047837FA1E}">
      <dsp:nvSpPr>
        <dsp:cNvPr id="0" name=""/>
        <dsp:cNvSpPr/>
      </dsp:nvSpPr>
      <dsp:spPr>
        <a:xfrm>
          <a:off x="0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Search</a:t>
          </a:r>
          <a:endParaRPr lang="en-US" sz="4000" b="1" kern="1200" dirty="0"/>
        </a:p>
      </dsp:txBody>
      <dsp:txXfrm>
        <a:off x="0" y="1244369"/>
        <a:ext cx="2032000" cy="2613175"/>
      </dsp:txXfrm>
    </dsp:sp>
    <dsp:sp modelId="{A7E4EF5C-1708-41A4-9424-19C9159BDC1D}">
      <dsp:nvSpPr>
        <dsp:cNvPr id="0" name=""/>
        <dsp:cNvSpPr/>
      </dsp:nvSpPr>
      <dsp:spPr>
        <a:xfrm>
          <a:off x="2032000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Publish</a:t>
          </a:r>
          <a:endParaRPr lang="en-US" sz="4000" b="1" kern="1200" dirty="0"/>
        </a:p>
      </dsp:txBody>
      <dsp:txXfrm>
        <a:off x="2032000" y="1244369"/>
        <a:ext cx="2032000" cy="2613175"/>
      </dsp:txXfrm>
    </dsp:sp>
    <dsp:sp modelId="{5E70AEEF-A65E-49BE-B195-79D82F7FF7E8}">
      <dsp:nvSpPr>
        <dsp:cNvPr id="0" name=""/>
        <dsp:cNvSpPr/>
      </dsp:nvSpPr>
      <dsp:spPr>
        <a:xfrm>
          <a:off x="4064000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Link</a:t>
          </a:r>
          <a:endParaRPr lang="en-US" sz="4000" b="1" kern="1200" dirty="0"/>
        </a:p>
      </dsp:txBody>
      <dsp:txXfrm>
        <a:off x="4064000" y="1244369"/>
        <a:ext cx="2032000" cy="2613175"/>
      </dsp:txXfrm>
    </dsp:sp>
    <dsp:sp modelId="{32BD3499-1998-4E79-A6FF-9F5A81B4CEFB}">
      <dsp:nvSpPr>
        <dsp:cNvPr id="0" name=""/>
        <dsp:cNvSpPr/>
      </dsp:nvSpPr>
      <dsp:spPr>
        <a:xfrm>
          <a:off x="6095999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Reuse</a:t>
          </a:r>
          <a:endParaRPr lang="en-US" sz="4000" b="1" kern="1200" dirty="0"/>
        </a:p>
      </dsp:txBody>
      <dsp:txXfrm>
        <a:off x="6095999" y="1244369"/>
        <a:ext cx="2032000" cy="2613175"/>
      </dsp:txXfrm>
    </dsp:sp>
    <dsp:sp modelId="{BD17321D-E52E-4368-B26F-DC86C5E98F71}">
      <dsp:nvSpPr>
        <dsp:cNvPr id="0" name=""/>
        <dsp:cNvSpPr/>
      </dsp:nvSpPr>
      <dsp:spPr>
        <a:xfrm>
          <a:off x="0" y="3857544"/>
          <a:ext cx="8128000" cy="29035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4528-DBCE-4168-AF24-211A1051CC62}">
      <dsp:nvSpPr>
        <dsp:cNvPr id="0" name=""/>
        <dsp:cNvSpPr/>
      </dsp:nvSpPr>
      <dsp:spPr>
        <a:xfrm>
          <a:off x="0" y="0"/>
          <a:ext cx="8128000" cy="124436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Central e-Cultural Infrastructure in Tierra</a:t>
          </a:r>
          <a:endParaRPr lang="en-US" sz="3600" b="0" kern="1200" dirty="0"/>
        </a:p>
      </dsp:txBody>
      <dsp:txXfrm>
        <a:off x="0" y="0"/>
        <a:ext cx="8128000" cy="1244369"/>
      </dsp:txXfrm>
    </dsp:sp>
    <dsp:sp modelId="{1E81930F-8888-4C29-BC2F-E3047837FA1E}">
      <dsp:nvSpPr>
        <dsp:cNvPr id="0" name=""/>
        <dsp:cNvSpPr/>
      </dsp:nvSpPr>
      <dsp:spPr>
        <a:xfrm>
          <a:off x="0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Search</a:t>
          </a:r>
          <a:endParaRPr lang="en-US" sz="4000" b="1" kern="1200" dirty="0"/>
        </a:p>
      </dsp:txBody>
      <dsp:txXfrm>
        <a:off x="0" y="1244369"/>
        <a:ext cx="2032000" cy="2613175"/>
      </dsp:txXfrm>
    </dsp:sp>
    <dsp:sp modelId="{A7E4EF5C-1708-41A4-9424-19C9159BDC1D}">
      <dsp:nvSpPr>
        <dsp:cNvPr id="0" name=""/>
        <dsp:cNvSpPr/>
      </dsp:nvSpPr>
      <dsp:spPr>
        <a:xfrm>
          <a:off x="2032000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Publish</a:t>
          </a:r>
          <a:endParaRPr lang="en-US" sz="4000" b="1" kern="1200" dirty="0"/>
        </a:p>
      </dsp:txBody>
      <dsp:txXfrm>
        <a:off x="2032000" y="1244369"/>
        <a:ext cx="2032000" cy="2613175"/>
      </dsp:txXfrm>
    </dsp:sp>
    <dsp:sp modelId="{5E70AEEF-A65E-49BE-B195-79D82F7FF7E8}">
      <dsp:nvSpPr>
        <dsp:cNvPr id="0" name=""/>
        <dsp:cNvSpPr/>
      </dsp:nvSpPr>
      <dsp:spPr>
        <a:xfrm>
          <a:off x="4064000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Link</a:t>
          </a:r>
          <a:endParaRPr lang="en-US" sz="4000" b="1" kern="1200" dirty="0"/>
        </a:p>
      </dsp:txBody>
      <dsp:txXfrm>
        <a:off x="4064000" y="1244369"/>
        <a:ext cx="2032000" cy="2613175"/>
      </dsp:txXfrm>
    </dsp:sp>
    <dsp:sp modelId="{32BD3499-1998-4E79-A6FF-9F5A81B4CEFB}">
      <dsp:nvSpPr>
        <dsp:cNvPr id="0" name=""/>
        <dsp:cNvSpPr/>
      </dsp:nvSpPr>
      <dsp:spPr>
        <a:xfrm>
          <a:off x="6095999" y="1244369"/>
          <a:ext cx="2032000" cy="2613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Reuse</a:t>
          </a:r>
          <a:endParaRPr lang="en-US" sz="4000" b="1" kern="1200" dirty="0"/>
        </a:p>
      </dsp:txBody>
      <dsp:txXfrm>
        <a:off x="6095999" y="1244369"/>
        <a:ext cx="2032000" cy="2613175"/>
      </dsp:txXfrm>
    </dsp:sp>
    <dsp:sp modelId="{BD17321D-E52E-4368-B26F-DC86C5E98F71}">
      <dsp:nvSpPr>
        <dsp:cNvPr id="0" name=""/>
        <dsp:cNvSpPr/>
      </dsp:nvSpPr>
      <dsp:spPr>
        <a:xfrm>
          <a:off x="0" y="3857544"/>
          <a:ext cx="8128000" cy="29035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78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1370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67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80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44994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0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A87D9D-2574-4857-8666-A87E11B542D6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6ABEC0-956C-4411-A624-76B006968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3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3110185"/>
          </a:xfrm>
        </p:spPr>
        <p:txBody>
          <a:bodyPr>
            <a:noAutofit/>
          </a:bodyPr>
          <a:lstStyle/>
          <a:p>
            <a:r>
              <a:rPr lang="en-US" sz="5400" cap="none" dirty="0" smtClean="0"/>
              <a:t>Rebuilding Tierra Through Resource Sharing</a:t>
            </a:r>
            <a:endParaRPr lang="en-US" sz="5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cap="none" dirty="0" smtClean="0"/>
              <a:t>Presented by: Group 3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575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Opportunities</a:t>
            </a:r>
            <a:endParaRPr lang="en-US" sz="2400" dirty="0" smtClean="0"/>
          </a:p>
          <a:p>
            <a:r>
              <a:rPr lang="en-US" sz="2400" dirty="0" smtClean="0"/>
              <a:t>In-depth collaboration and cooperation across multiple institutions.</a:t>
            </a:r>
          </a:p>
          <a:p>
            <a:r>
              <a:rPr lang="en-US" sz="2400" dirty="0" smtClean="0"/>
              <a:t>Maximize resources, funds and expertise to help rebuild the community after disaster.</a:t>
            </a:r>
          </a:p>
          <a:p>
            <a:r>
              <a:rPr lang="en-US" sz="2400" dirty="0" smtClean="0"/>
              <a:t>Realize long-term preservation to minimize the loss of resources.</a:t>
            </a:r>
          </a:p>
          <a:p>
            <a:endParaRPr lang="en-US" sz="24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3200" b="1" dirty="0" smtClean="0"/>
              <a:t>Constraints</a:t>
            </a:r>
            <a:endParaRPr lang="en-US" sz="2400" b="1" dirty="0" smtClean="0"/>
          </a:p>
          <a:p>
            <a:r>
              <a:rPr lang="en-US" sz="2400" dirty="0" smtClean="0"/>
              <a:t>Time is a critical factor in salvaging damaged materials.</a:t>
            </a:r>
          </a:p>
          <a:p>
            <a:r>
              <a:rPr lang="en-US" sz="2400" dirty="0" smtClean="0"/>
              <a:t>Insufficient skilled manpower to undertake the additional workload.</a:t>
            </a:r>
          </a:p>
          <a:p>
            <a:r>
              <a:rPr lang="en-US" sz="2400" dirty="0" smtClean="0"/>
              <a:t>Restrictions on storage space.</a:t>
            </a:r>
          </a:p>
        </p:txBody>
      </p:sp>
    </p:spTree>
    <p:extLst>
      <p:ext uri="{BB962C8B-B14F-4D97-AF65-F5344CB8AC3E}">
        <p14:creationId xmlns:p14="http://schemas.microsoft.com/office/powerpoint/2010/main" val="9863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Form a Evaluation Team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Regular meetings and close monitoring the progress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Completion of digitization by </a:t>
            </a:r>
            <a:r>
              <a:rPr lang="en-US" sz="2400" dirty="0" smtClean="0"/>
              <a:t>phases</a:t>
            </a:r>
            <a:endParaRPr lang="en-US" sz="2400" dirty="0"/>
          </a:p>
        </p:txBody>
      </p:sp>
      <p:pic>
        <p:nvPicPr>
          <p:cNvPr id="4" name="Picture 3" descr="eval - Research le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41" y="3334188"/>
            <a:ext cx="7715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Proposed Project Committee Members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Project Lead: Jean Li, National Library of Tierra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Tierra Library Representative: Hui-Chen Cheng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University of Tierra </a:t>
            </a:r>
            <a:r>
              <a:rPr lang="en-US" sz="2400" dirty="0" smtClean="0"/>
              <a:t>Archives Representative: Andy Yu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Tierra </a:t>
            </a:r>
            <a:r>
              <a:rPr lang="en-US" sz="2400" dirty="0"/>
              <a:t>Centre for </a:t>
            </a:r>
            <a:r>
              <a:rPr lang="en-US" sz="2400" dirty="0" smtClean="0"/>
              <a:t>IT Services Representative: Jenny Wong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Higher </a:t>
            </a:r>
            <a:r>
              <a:rPr lang="en-US" sz="2400" dirty="0"/>
              <a:t>Technical School of </a:t>
            </a:r>
            <a:r>
              <a:rPr lang="en-US" sz="2400" dirty="0" smtClean="0"/>
              <a:t>Tierra Library Representative: </a:t>
            </a:r>
            <a:r>
              <a:rPr lang="en-US" sz="2400" dirty="0" err="1" smtClean="0"/>
              <a:t>Lingfang</a:t>
            </a:r>
            <a:r>
              <a:rPr lang="en-US" sz="2400" dirty="0" smtClean="0"/>
              <a:t> Kong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Historical Archives of </a:t>
            </a:r>
            <a:r>
              <a:rPr lang="en-US" sz="2400" dirty="0" smtClean="0"/>
              <a:t>Tierra Representative:  </a:t>
            </a:r>
            <a:r>
              <a:rPr lang="en-US" sz="2400" dirty="0" err="1" smtClean="0"/>
              <a:t>Yanyan</a:t>
            </a:r>
            <a:r>
              <a:rPr lang="en-US" sz="2400" dirty="0" smtClean="0"/>
              <a:t> </a:t>
            </a:r>
            <a:r>
              <a:rPr lang="en-US" sz="2400" dirty="0" err="1" smtClean="0"/>
              <a:t>Lv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4" y="932504"/>
            <a:ext cx="10058400" cy="54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2026238"/>
              </p:ext>
            </p:extLst>
          </p:nvPr>
        </p:nvGraphicFramePr>
        <p:xfrm>
          <a:off x="2290618" y="839739"/>
          <a:ext cx="8128000" cy="41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85454" y="5436183"/>
            <a:ext cx="993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Together, </a:t>
            </a:r>
            <a:r>
              <a:rPr lang="en-US" sz="4400" dirty="0" smtClean="0"/>
              <a:t>we preserve our memories!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57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431636"/>
            <a:ext cx="4701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962399" y="3255818"/>
            <a:ext cx="4701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4" name="Picture 3" descr="Question mark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6" y="3948363"/>
            <a:ext cx="2716730" cy="27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What Have We Lost?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681" y="1759171"/>
            <a:ext cx="4800505" cy="276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5977" y="1759171"/>
            <a:ext cx="4754023" cy="27201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52186" y="3011055"/>
            <a:ext cx="623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VS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9317" y="5255491"/>
            <a:ext cx="5569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have we lost </a:t>
            </a:r>
            <a:r>
              <a:rPr lang="en-US" sz="4400" dirty="0" smtClean="0">
                <a:solidFill>
                  <a:srgbClr val="FF0000"/>
                </a:solidFill>
              </a:rPr>
              <a:t>forever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37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What Will We Need?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52186" y="3011055"/>
            <a:ext cx="623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VS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98467" y="4843696"/>
            <a:ext cx="850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one is more </a:t>
            </a:r>
            <a:r>
              <a:rPr lang="en-US" sz="2400" b="1" dirty="0"/>
              <a:t>cost-effective</a:t>
            </a:r>
            <a:r>
              <a:rPr lang="en-US" sz="2400" dirty="0"/>
              <a:t>, more </a:t>
            </a:r>
            <a:r>
              <a:rPr lang="en-US" sz="2400" b="1" dirty="0"/>
              <a:t>convenient</a:t>
            </a:r>
            <a:r>
              <a:rPr lang="en-US" sz="2400" dirty="0"/>
              <a:t> to share, </a:t>
            </a:r>
            <a:r>
              <a:rPr lang="en-US" sz="2400" dirty="0" smtClean="0"/>
              <a:t>and will </a:t>
            </a:r>
            <a:r>
              <a:rPr lang="en-US" sz="2400" b="1" dirty="0" smtClean="0"/>
              <a:t>benefit</a:t>
            </a:r>
            <a:r>
              <a:rPr lang="en-US" sz="2400" dirty="0" smtClean="0"/>
              <a:t> </a:t>
            </a:r>
            <a:r>
              <a:rPr lang="en-US" sz="2400" dirty="0"/>
              <a:t>more </a:t>
            </a:r>
            <a:r>
              <a:rPr lang="en-US" sz="2400" dirty="0" err="1"/>
              <a:t>Tierrans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8262" y="1542932"/>
            <a:ext cx="3800475" cy="3176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9426" y="1626993"/>
            <a:ext cx="4574381" cy="301180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2298467" y="5853674"/>
            <a:ext cx="85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will we need in the </a:t>
            </a:r>
            <a:r>
              <a:rPr lang="en-US" sz="3600" dirty="0" smtClean="0">
                <a:solidFill>
                  <a:srgbClr val="FF0000"/>
                </a:solidFill>
              </a:rPr>
              <a:t>future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4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1939398"/>
              </p:ext>
            </p:extLst>
          </p:nvPr>
        </p:nvGraphicFramePr>
        <p:xfrm>
          <a:off x="2290618" y="839739"/>
          <a:ext cx="8128000" cy="41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85454" y="5436183"/>
            <a:ext cx="993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Together, </a:t>
            </a:r>
            <a:r>
              <a:rPr lang="en-US" sz="4400" dirty="0" smtClean="0"/>
              <a:t>we preserve our memories!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5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Where Are We Now?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1,700,000</a:t>
            </a:r>
            <a:r>
              <a:rPr lang="en-US" sz="3200" dirty="0"/>
              <a:t>+ A</a:t>
            </a:r>
            <a:r>
              <a:rPr lang="en-US" sz="3200" dirty="0" smtClean="0"/>
              <a:t>ncient </a:t>
            </a:r>
            <a:r>
              <a:rPr lang="en-US" sz="3200" dirty="0"/>
              <a:t>Books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8,000</a:t>
            </a:r>
            <a:r>
              <a:rPr lang="en-US" sz="3200" dirty="0"/>
              <a:t>+ Ancient Pictures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Millions of photos can’t be </a:t>
            </a:r>
            <a:r>
              <a:rPr lang="en-US" sz="3200" dirty="0" smtClean="0"/>
              <a:t>reproduced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Only </a:t>
            </a:r>
            <a:r>
              <a:rPr lang="en-US" sz="3200" dirty="0"/>
              <a:t>with a </a:t>
            </a:r>
            <a:r>
              <a:rPr lang="en-US" sz="3200" dirty="0">
                <a:solidFill>
                  <a:srgbClr val="FF0000"/>
                </a:solidFill>
              </a:rPr>
              <a:t>18% Digitization </a:t>
            </a:r>
            <a:r>
              <a:rPr lang="en-US" sz="3200" dirty="0" smtClean="0"/>
              <a:t>Rate (Average </a:t>
            </a:r>
            <a:r>
              <a:rPr lang="en-US" sz="3200" dirty="0"/>
              <a:t>Digitization Rate of our neighbor countries is </a:t>
            </a:r>
            <a:r>
              <a:rPr lang="en-US" sz="3200" dirty="0">
                <a:solidFill>
                  <a:srgbClr val="FF0000"/>
                </a:solidFill>
              </a:rPr>
              <a:t>44.75</a:t>
            </a:r>
            <a:r>
              <a:rPr lang="en-US" sz="3200" dirty="0" smtClean="0">
                <a:solidFill>
                  <a:srgbClr val="FF0000"/>
                </a:solidFill>
              </a:rPr>
              <a:t>%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0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200" b="1" dirty="0" smtClean="0"/>
              <a:t>Purpose</a:t>
            </a:r>
            <a:endParaRPr lang="en-US" sz="2400" b="1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provide a public </a:t>
            </a:r>
            <a:r>
              <a:rPr lang="en-US" sz="2400" dirty="0" smtClean="0"/>
              <a:t>space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resource sharing and collaboration </a:t>
            </a:r>
            <a:r>
              <a:rPr lang="en-US" sz="2400" dirty="0" smtClean="0"/>
              <a:t>among educational and cultural institutions in Tierra to ensure that </a:t>
            </a:r>
            <a:r>
              <a:rPr lang="en-US" sz="2400" dirty="0" smtClean="0">
                <a:solidFill>
                  <a:srgbClr val="FF0000"/>
                </a:solidFill>
              </a:rPr>
              <a:t>most useful resources</a:t>
            </a:r>
            <a:r>
              <a:rPr lang="en-US" sz="2400" dirty="0" smtClean="0"/>
              <a:t> are preserved </a:t>
            </a:r>
            <a:r>
              <a:rPr lang="en-US" sz="2400" dirty="0"/>
              <a:t>in a </a:t>
            </a:r>
            <a:r>
              <a:rPr lang="en-US" sz="2400" dirty="0"/>
              <a:t>usable </a:t>
            </a:r>
            <a:r>
              <a:rPr lang="en-US" sz="2400" dirty="0"/>
              <a:t>form.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200" b="1" dirty="0" smtClean="0"/>
              <a:t>Objectives</a:t>
            </a:r>
            <a:endParaRPr lang="en-US" sz="2400" b="1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To collect, digitize and index premier and compelling</a:t>
            </a:r>
            <a:r>
              <a:rPr lang="en-US" sz="2400" dirty="0" smtClean="0"/>
              <a:t> resources in the community.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To provide advice and training </a:t>
            </a:r>
            <a:r>
              <a:rPr lang="en-US" sz="2400" dirty="0" smtClean="0"/>
              <a:t>on how to handle with damaged materials.</a:t>
            </a:r>
          </a:p>
          <a:p>
            <a:r>
              <a:rPr lang="en-US" sz="2400" dirty="0" smtClean="0"/>
              <a:t>To preserve records of the disasters and their aftermath.</a:t>
            </a:r>
          </a:p>
          <a:p>
            <a:r>
              <a:rPr lang="en-US" sz="2400" dirty="0" smtClean="0"/>
              <a:t>To help Tierra’s educational and cultural institutions to develop their disaster response plan.</a:t>
            </a:r>
          </a:p>
        </p:txBody>
      </p:sp>
    </p:spTree>
    <p:extLst>
      <p:ext uri="{BB962C8B-B14F-4D97-AF65-F5344CB8AC3E}">
        <p14:creationId xmlns:p14="http://schemas.microsoft.com/office/powerpoint/2010/main" val="6106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Project Roadmap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成组"/>
          <p:cNvGrpSpPr>
            <a:grpSpLocks noChangeAspect="1"/>
          </p:cNvGrpSpPr>
          <p:nvPr/>
        </p:nvGrpSpPr>
        <p:grpSpPr>
          <a:xfrm>
            <a:off x="1464115" y="1173354"/>
            <a:ext cx="8513736" cy="5379240"/>
            <a:chOff x="0" y="96516"/>
            <a:chExt cx="10642168" cy="6724048"/>
          </a:xfrm>
        </p:grpSpPr>
        <p:sp>
          <p:nvSpPr>
            <p:cNvPr id="5" name="线条"/>
            <p:cNvSpPr/>
            <p:nvPr/>
          </p:nvSpPr>
          <p:spPr>
            <a:xfrm>
              <a:off x="3942190" y="2542477"/>
              <a:ext cx="1" cy="620251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  <p:sp>
          <p:nvSpPr>
            <p:cNvPr id="6" name="线条"/>
            <p:cNvSpPr/>
            <p:nvPr/>
          </p:nvSpPr>
          <p:spPr>
            <a:xfrm flipH="1">
              <a:off x="1076096" y="3234078"/>
              <a:ext cx="1" cy="620252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  <p:pic>
          <p:nvPicPr>
            <p:cNvPr id="7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211529"/>
              <a:ext cx="2152194" cy="1473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2019.4…"/>
            <p:cNvSpPr txBox="1"/>
            <p:nvPr/>
          </p:nvSpPr>
          <p:spPr>
            <a:xfrm>
              <a:off x="118304" y="5768994"/>
              <a:ext cx="1915590" cy="1051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/>
              <a:r>
                <a:rPr sz="2400" dirty="0"/>
                <a:t>2019.4</a:t>
              </a:r>
            </a:p>
            <a:p>
              <a:pPr algn="ctr"/>
              <a:r>
                <a:rPr sz="2400" dirty="0"/>
                <a:t>Committee</a:t>
              </a:r>
            </a:p>
          </p:txBody>
        </p:sp>
        <p:sp>
          <p:nvSpPr>
            <p:cNvPr id="9" name="书堆"/>
            <p:cNvSpPr/>
            <p:nvPr/>
          </p:nvSpPr>
          <p:spPr>
            <a:xfrm>
              <a:off x="3277555" y="1279230"/>
              <a:ext cx="1329271" cy="120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69" y="0"/>
                  </a:moveTo>
                  <a:cubicBezTo>
                    <a:pt x="3275" y="0"/>
                    <a:pt x="1896" y="1522"/>
                    <a:pt x="1896" y="3392"/>
                  </a:cubicBezTo>
                  <a:cubicBezTo>
                    <a:pt x="1896" y="5262"/>
                    <a:pt x="3275" y="6783"/>
                    <a:pt x="4969" y="6783"/>
                  </a:cubicBezTo>
                  <a:lnTo>
                    <a:pt x="21600" y="6783"/>
                  </a:lnTo>
                  <a:lnTo>
                    <a:pt x="21600" y="5757"/>
                  </a:lnTo>
                  <a:lnTo>
                    <a:pt x="4969" y="5757"/>
                  </a:lnTo>
                  <a:cubicBezTo>
                    <a:pt x="3788" y="5757"/>
                    <a:pt x="2827" y="4696"/>
                    <a:pt x="2827" y="3392"/>
                  </a:cubicBezTo>
                  <a:cubicBezTo>
                    <a:pt x="2827" y="2087"/>
                    <a:pt x="3788" y="1026"/>
                    <a:pt x="4969" y="1026"/>
                  </a:cubicBezTo>
                  <a:lnTo>
                    <a:pt x="21600" y="1026"/>
                  </a:lnTo>
                  <a:lnTo>
                    <a:pt x="21600" y="0"/>
                  </a:lnTo>
                  <a:lnTo>
                    <a:pt x="4969" y="0"/>
                  </a:lnTo>
                  <a:close/>
                  <a:moveTo>
                    <a:pt x="4969" y="1852"/>
                  </a:moveTo>
                  <a:lnTo>
                    <a:pt x="4969" y="2269"/>
                  </a:lnTo>
                  <a:lnTo>
                    <a:pt x="20792" y="2269"/>
                  </a:lnTo>
                  <a:cubicBezTo>
                    <a:pt x="20843" y="2123"/>
                    <a:pt x="20903" y="1984"/>
                    <a:pt x="20972" y="1852"/>
                  </a:cubicBezTo>
                  <a:lnTo>
                    <a:pt x="4969" y="1852"/>
                  </a:lnTo>
                  <a:close/>
                  <a:moveTo>
                    <a:pt x="4969" y="3215"/>
                  </a:moveTo>
                  <a:lnTo>
                    <a:pt x="4969" y="3632"/>
                  </a:lnTo>
                  <a:lnTo>
                    <a:pt x="20613" y="3632"/>
                  </a:lnTo>
                  <a:cubicBezTo>
                    <a:pt x="20608" y="3553"/>
                    <a:pt x="20605" y="3472"/>
                    <a:pt x="20605" y="3392"/>
                  </a:cubicBezTo>
                  <a:cubicBezTo>
                    <a:pt x="20605" y="3332"/>
                    <a:pt x="20607" y="3273"/>
                    <a:pt x="20610" y="3215"/>
                  </a:cubicBezTo>
                  <a:lnTo>
                    <a:pt x="4969" y="3215"/>
                  </a:lnTo>
                  <a:close/>
                  <a:moveTo>
                    <a:pt x="4969" y="4575"/>
                  </a:moveTo>
                  <a:lnTo>
                    <a:pt x="4969" y="4992"/>
                  </a:lnTo>
                  <a:lnTo>
                    <a:pt x="21006" y="4992"/>
                  </a:lnTo>
                  <a:cubicBezTo>
                    <a:pt x="20933" y="4861"/>
                    <a:pt x="20869" y="4722"/>
                    <a:pt x="20814" y="4575"/>
                  </a:cubicBezTo>
                  <a:lnTo>
                    <a:pt x="4969" y="4575"/>
                  </a:lnTo>
                  <a:close/>
                  <a:moveTo>
                    <a:pt x="1447" y="7349"/>
                  </a:moveTo>
                  <a:cubicBezTo>
                    <a:pt x="649" y="7349"/>
                    <a:pt x="0" y="8067"/>
                    <a:pt x="0" y="8948"/>
                  </a:cubicBezTo>
                  <a:lnTo>
                    <a:pt x="0" y="12535"/>
                  </a:lnTo>
                  <a:cubicBezTo>
                    <a:pt x="0" y="13416"/>
                    <a:pt x="649" y="14132"/>
                    <a:pt x="1447" y="14132"/>
                  </a:cubicBezTo>
                  <a:lnTo>
                    <a:pt x="1849" y="14132"/>
                  </a:lnTo>
                  <a:cubicBezTo>
                    <a:pt x="2061" y="14132"/>
                    <a:pt x="2248" y="14009"/>
                    <a:pt x="2355" y="13825"/>
                  </a:cubicBezTo>
                  <a:lnTo>
                    <a:pt x="2537" y="13825"/>
                  </a:lnTo>
                  <a:cubicBezTo>
                    <a:pt x="2644" y="14009"/>
                    <a:pt x="2831" y="14132"/>
                    <a:pt x="3043" y="14132"/>
                  </a:cubicBezTo>
                  <a:lnTo>
                    <a:pt x="19539" y="14132"/>
                  </a:lnTo>
                  <a:lnTo>
                    <a:pt x="19539" y="13106"/>
                  </a:lnTo>
                  <a:lnTo>
                    <a:pt x="3279" y="13106"/>
                  </a:lnTo>
                  <a:cubicBezTo>
                    <a:pt x="3173" y="12922"/>
                    <a:pt x="2986" y="12799"/>
                    <a:pt x="2773" y="12799"/>
                  </a:cubicBezTo>
                  <a:lnTo>
                    <a:pt x="2119" y="12799"/>
                  </a:lnTo>
                  <a:cubicBezTo>
                    <a:pt x="1906" y="12799"/>
                    <a:pt x="1719" y="12922"/>
                    <a:pt x="1613" y="13106"/>
                  </a:cubicBezTo>
                  <a:lnTo>
                    <a:pt x="1447" y="13106"/>
                  </a:lnTo>
                  <a:cubicBezTo>
                    <a:pt x="1161" y="13106"/>
                    <a:pt x="929" y="12850"/>
                    <a:pt x="929" y="12535"/>
                  </a:cubicBezTo>
                  <a:lnTo>
                    <a:pt x="929" y="8948"/>
                  </a:lnTo>
                  <a:cubicBezTo>
                    <a:pt x="929" y="8632"/>
                    <a:pt x="1161" y="8375"/>
                    <a:pt x="1447" y="8375"/>
                  </a:cubicBezTo>
                  <a:lnTo>
                    <a:pt x="1618" y="8375"/>
                  </a:lnTo>
                  <a:cubicBezTo>
                    <a:pt x="1725" y="8554"/>
                    <a:pt x="1910" y="8672"/>
                    <a:pt x="2119" y="8672"/>
                  </a:cubicBezTo>
                  <a:lnTo>
                    <a:pt x="2773" y="8672"/>
                  </a:lnTo>
                  <a:cubicBezTo>
                    <a:pt x="2982" y="8672"/>
                    <a:pt x="3167" y="8554"/>
                    <a:pt x="3274" y="8375"/>
                  </a:cubicBezTo>
                  <a:lnTo>
                    <a:pt x="19539" y="8375"/>
                  </a:lnTo>
                  <a:lnTo>
                    <a:pt x="19539" y="7349"/>
                  </a:lnTo>
                  <a:lnTo>
                    <a:pt x="3043" y="7349"/>
                  </a:lnTo>
                  <a:cubicBezTo>
                    <a:pt x="2834" y="7349"/>
                    <a:pt x="2649" y="7467"/>
                    <a:pt x="2542" y="7647"/>
                  </a:cubicBezTo>
                  <a:lnTo>
                    <a:pt x="2350" y="7647"/>
                  </a:lnTo>
                  <a:cubicBezTo>
                    <a:pt x="2242" y="7467"/>
                    <a:pt x="2058" y="7349"/>
                    <a:pt x="1849" y="7349"/>
                  </a:cubicBezTo>
                  <a:lnTo>
                    <a:pt x="1447" y="7349"/>
                  </a:lnTo>
                  <a:close/>
                  <a:moveTo>
                    <a:pt x="3264" y="9173"/>
                  </a:moveTo>
                  <a:lnTo>
                    <a:pt x="3264" y="9590"/>
                  </a:lnTo>
                  <a:lnTo>
                    <a:pt x="19087" y="9590"/>
                  </a:lnTo>
                  <a:cubicBezTo>
                    <a:pt x="19138" y="9444"/>
                    <a:pt x="19198" y="9305"/>
                    <a:pt x="19267" y="9173"/>
                  </a:cubicBezTo>
                  <a:lnTo>
                    <a:pt x="3264" y="9173"/>
                  </a:lnTo>
                  <a:close/>
                  <a:moveTo>
                    <a:pt x="3264" y="10534"/>
                  </a:moveTo>
                  <a:lnTo>
                    <a:pt x="3264" y="10951"/>
                  </a:lnTo>
                  <a:lnTo>
                    <a:pt x="18908" y="10951"/>
                  </a:lnTo>
                  <a:cubicBezTo>
                    <a:pt x="18902" y="10872"/>
                    <a:pt x="18899" y="10791"/>
                    <a:pt x="18899" y="10711"/>
                  </a:cubicBezTo>
                  <a:cubicBezTo>
                    <a:pt x="18899" y="10651"/>
                    <a:pt x="18901" y="10593"/>
                    <a:pt x="18904" y="10534"/>
                  </a:cubicBezTo>
                  <a:lnTo>
                    <a:pt x="3264" y="10534"/>
                  </a:lnTo>
                  <a:close/>
                  <a:moveTo>
                    <a:pt x="3264" y="11896"/>
                  </a:moveTo>
                  <a:lnTo>
                    <a:pt x="3264" y="12313"/>
                  </a:lnTo>
                  <a:lnTo>
                    <a:pt x="19301" y="12313"/>
                  </a:lnTo>
                  <a:cubicBezTo>
                    <a:pt x="19227" y="12182"/>
                    <a:pt x="19163" y="12043"/>
                    <a:pt x="19109" y="11896"/>
                  </a:cubicBezTo>
                  <a:lnTo>
                    <a:pt x="3264" y="11896"/>
                  </a:lnTo>
                  <a:close/>
                  <a:moveTo>
                    <a:pt x="4969" y="14817"/>
                  </a:moveTo>
                  <a:cubicBezTo>
                    <a:pt x="3275" y="14817"/>
                    <a:pt x="1896" y="16339"/>
                    <a:pt x="1896" y="18208"/>
                  </a:cubicBezTo>
                  <a:cubicBezTo>
                    <a:pt x="1896" y="20078"/>
                    <a:pt x="3275" y="21600"/>
                    <a:pt x="4969" y="21600"/>
                  </a:cubicBezTo>
                  <a:lnTo>
                    <a:pt x="21600" y="21600"/>
                  </a:lnTo>
                  <a:lnTo>
                    <a:pt x="21600" y="20574"/>
                  </a:lnTo>
                  <a:lnTo>
                    <a:pt x="4969" y="20574"/>
                  </a:lnTo>
                  <a:cubicBezTo>
                    <a:pt x="3788" y="20574"/>
                    <a:pt x="2827" y="19513"/>
                    <a:pt x="2827" y="18208"/>
                  </a:cubicBezTo>
                  <a:cubicBezTo>
                    <a:pt x="2827" y="16904"/>
                    <a:pt x="3788" y="15843"/>
                    <a:pt x="4969" y="15843"/>
                  </a:cubicBezTo>
                  <a:lnTo>
                    <a:pt x="21600" y="15843"/>
                  </a:lnTo>
                  <a:lnTo>
                    <a:pt x="21600" y="14817"/>
                  </a:lnTo>
                  <a:lnTo>
                    <a:pt x="4969" y="14817"/>
                  </a:lnTo>
                  <a:close/>
                  <a:moveTo>
                    <a:pt x="4969" y="16669"/>
                  </a:moveTo>
                  <a:lnTo>
                    <a:pt x="4969" y="17086"/>
                  </a:lnTo>
                  <a:lnTo>
                    <a:pt x="20792" y="17086"/>
                  </a:lnTo>
                  <a:cubicBezTo>
                    <a:pt x="20843" y="16940"/>
                    <a:pt x="20903" y="16800"/>
                    <a:pt x="20972" y="16669"/>
                  </a:cubicBezTo>
                  <a:lnTo>
                    <a:pt x="4969" y="16669"/>
                  </a:lnTo>
                  <a:close/>
                  <a:moveTo>
                    <a:pt x="4969" y="18030"/>
                  </a:moveTo>
                  <a:lnTo>
                    <a:pt x="4969" y="18447"/>
                  </a:lnTo>
                  <a:lnTo>
                    <a:pt x="20613" y="18447"/>
                  </a:lnTo>
                  <a:cubicBezTo>
                    <a:pt x="20608" y="18368"/>
                    <a:pt x="20605" y="18289"/>
                    <a:pt x="20605" y="18208"/>
                  </a:cubicBezTo>
                  <a:cubicBezTo>
                    <a:pt x="20605" y="18149"/>
                    <a:pt x="20607" y="18089"/>
                    <a:pt x="20610" y="18030"/>
                  </a:cubicBezTo>
                  <a:lnTo>
                    <a:pt x="4969" y="18030"/>
                  </a:lnTo>
                  <a:close/>
                  <a:moveTo>
                    <a:pt x="4969" y="19392"/>
                  </a:moveTo>
                  <a:lnTo>
                    <a:pt x="4969" y="19809"/>
                  </a:lnTo>
                  <a:lnTo>
                    <a:pt x="21006" y="19809"/>
                  </a:lnTo>
                  <a:cubicBezTo>
                    <a:pt x="20933" y="19678"/>
                    <a:pt x="20869" y="19539"/>
                    <a:pt x="20814" y="19392"/>
                  </a:cubicBezTo>
                  <a:lnTo>
                    <a:pt x="4969" y="19392"/>
                  </a:lnTo>
                  <a:close/>
                </a:path>
              </a:pathLst>
            </a:custGeom>
            <a:solidFill>
              <a:schemeClr val="accent1">
                <a:hueOff val="-522454"/>
                <a:satOff val="1153"/>
                <a:lumOff val="134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  <p:sp>
          <p:nvSpPr>
            <p:cNvPr id="10" name="2019.9…"/>
            <p:cNvSpPr txBox="1"/>
            <p:nvPr/>
          </p:nvSpPr>
          <p:spPr>
            <a:xfrm>
              <a:off x="3131712" y="96516"/>
              <a:ext cx="1620957" cy="1051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/>
              <a:r>
                <a:rPr sz="2400" dirty="0"/>
                <a:t>2019.9</a:t>
              </a:r>
            </a:p>
            <a:p>
              <a:pPr algn="ctr"/>
              <a:r>
                <a:rPr sz="2400" dirty="0"/>
                <a:t>Inventory</a:t>
              </a:r>
            </a:p>
          </p:txBody>
        </p:sp>
        <p:sp>
          <p:nvSpPr>
            <p:cNvPr id="11" name="电脑"/>
            <p:cNvSpPr/>
            <p:nvPr/>
          </p:nvSpPr>
          <p:spPr>
            <a:xfrm>
              <a:off x="5495189" y="3984330"/>
              <a:ext cx="1389802" cy="112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chemeClr val="accent1">
                <a:hueOff val="-522454"/>
                <a:satOff val="1153"/>
                <a:lumOff val="134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  <p:sp>
          <p:nvSpPr>
            <p:cNvPr id="12" name="线条"/>
            <p:cNvSpPr/>
            <p:nvPr/>
          </p:nvSpPr>
          <p:spPr>
            <a:xfrm>
              <a:off x="6190090" y="3234078"/>
              <a:ext cx="1" cy="620252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  <p:sp>
          <p:nvSpPr>
            <p:cNvPr id="13" name="2020.12…"/>
            <p:cNvSpPr txBox="1"/>
            <p:nvPr/>
          </p:nvSpPr>
          <p:spPr>
            <a:xfrm>
              <a:off x="5238307" y="5506716"/>
              <a:ext cx="1903567" cy="1051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/>
              <a:r>
                <a:rPr sz="2400" dirty="0"/>
                <a:t>2020.12</a:t>
              </a:r>
            </a:p>
            <a:p>
              <a:pPr algn="ctr"/>
              <a:r>
                <a:rPr sz="2400" dirty="0"/>
                <a:t>Digitization</a:t>
              </a:r>
            </a:p>
          </p:txBody>
        </p:sp>
        <p:pic>
          <p:nvPicPr>
            <p:cNvPr id="14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57355" y="1422155"/>
              <a:ext cx="1651041" cy="918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线条"/>
            <p:cNvSpPr/>
            <p:nvPr/>
          </p:nvSpPr>
          <p:spPr>
            <a:xfrm>
              <a:off x="9482875" y="2542477"/>
              <a:ext cx="1" cy="620251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  <p:sp>
          <p:nvSpPr>
            <p:cNvPr id="16" name="2021.5…"/>
            <p:cNvSpPr txBox="1"/>
            <p:nvPr/>
          </p:nvSpPr>
          <p:spPr>
            <a:xfrm>
              <a:off x="8323583" y="96516"/>
              <a:ext cx="2318585" cy="1051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/>
              <a:r>
                <a:rPr sz="2400" dirty="0" smtClean="0"/>
                <a:t>202</a:t>
              </a:r>
              <a:r>
                <a:rPr lang="en-US" sz="2400" dirty="0" smtClean="0"/>
                <a:t>1</a:t>
              </a:r>
              <a:r>
                <a:rPr sz="2400" dirty="0" smtClean="0"/>
                <a:t>.5</a:t>
              </a:r>
              <a:endParaRPr sz="2400" dirty="0"/>
            </a:p>
            <a:p>
              <a:pPr algn="ctr"/>
              <a:r>
                <a:rPr sz="2400" dirty="0"/>
                <a:t>User Platform</a:t>
              </a:r>
            </a:p>
          </p:txBody>
        </p:sp>
        <p:sp>
          <p:nvSpPr>
            <p:cNvPr id="17" name="线条"/>
            <p:cNvSpPr/>
            <p:nvPr/>
          </p:nvSpPr>
          <p:spPr>
            <a:xfrm>
              <a:off x="271890" y="3246778"/>
              <a:ext cx="10355658" cy="1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+mn-lt"/>
                  <a:ea typeface="+mn-ea"/>
                  <a:cs typeface="+mn-cs"/>
                  <a:sym typeface="Baskerville"/>
                </a:defRPr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213590" y="2852370"/>
            <a:ext cx="1335616" cy="1818789"/>
            <a:chOff x="10213590" y="2852370"/>
            <a:chExt cx="1335616" cy="1818789"/>
          </a:xfrm>
        </p:grpSpPr>
        <p:sp>
          <p:nvSpPr>
            <p:cNvPr id="18" name="TextBox 17"/>
            <p:cNvSpPr txBox="1"/>
            <p:nvPr/>
          </p:nvSpPr>
          <p:spPr>
            <a:xfrm>
              <a:off x="10271798" y="285237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Share</a:t>
              </a:r>
              <a:endParaRPr lang="en-US" sz="2800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71798" y="3469377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Safe</a:t>
              </a:r>
              <a:endParaRPr lang="en-US" sz="2400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13590" y="4086384"/>
              <a:ext cx="1335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Smart</a:t>
              </a:r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84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27" y="1"/>
            <a:ext cx="10534073" cy="5879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Time Schedule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27987"/>
              </p:ext>
            </p:extLst>
          </p:nvPr>
        </p:nvGraphicFramePr>
        <p:xfrm>
          <a:off x="895927" y="909320"/>
          <a:ext cx="11000508" cy="5400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xmlns="" val="4352961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475150629"/>
                    </a:ext>
                  </a:extLst>
                </a:gridCol>
                <a:gridCol w="3731491">
                  <a:extLst>
                    <a:ext uri="{9D8B030D-6E8A-4147-A177-3AD203B41FA5}">
                      <a16:colId xmlns:a16="http://schemas.microsoft.com/office/drawing/2014/main" xmlns="" val="202203816"/>
                    </a:ext>
                  </a:extLst>
                </a:gridCol>
                <a:gridCol w="3759199">
                  <a:extLst>
                    <a:ext uri="{9D8B030D-6E8A-4147-A177-3AD203B41FA5}">
                      <a16:colId xmlns:a16="http://schemas.microsoft.com/office/drawing/2014/main" xmlns="" val="1944905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</a:t>
                      </a:r>
                      <a:r>
                        <a:rPr lang="en-US" sz="1800" baseline="0" dirty="0" smtClean="0"/>
                        <a:t> In-charge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891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1</a:t>
                      </a:r>
                    </a:p>
                    <a:p>
                      <a:r>
                        <a:rPr lang="en-US" sz="1800" baseline="0" dirty="0" smtClean="0"/>
                        <a:t>2019.5-2019.9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Inventory and organize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Institutions take inventory</a:t>
                      </a:r>
                      <a:r>
                        <a:rPr lang="en-US" sz="1800" baseline="0" dirty="0" smtClean="0"/>
                        <a:t> of existing resources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Identify</a:t>
                      </a:r>
                      <a:r>
                        <a:rPr lang="en-US" sz="1800" baseline="0" dirty="0" smtClean="0"/>
                        <a:t> and prioritize materials for digitization, salvage and repair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 smtClean="0"/>
                        <a:t>University of Tierra Library Representative: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Hui-Chen Cheng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69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2</a:t>
                      </a:r>
                    </a:p>
                    <a:p>
                      <a:r>
                        <a:rPr lang="en-US" sz="1800" dirty="0" smtClean="0"/>
                        <a:t>2019.9-2020.9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Rescue and repair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Restore resources in stages based on</a:t>
                      </a:r>
                      <a:r>
                        <a:rPr lang="en-US" sz="1800" baseline="0" dirty="0" smtClean="0"/>
                        <a:t> priorities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Provide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training for students and volunteers for basic preservation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University of Tierra Archives Representative: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Andy Yu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Historical Archives of Tierra Representative:  </a:t>
                      </a:r>
                      <a:r>
                        <a:rPr lang="en-US" sz="1800" dirty="0" err="1" smtClean="0"/>
                        <a:t>Yanyan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Lv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10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3</a:t>
                      </a:r>
                    </a:p>
                    <a:p>
                      <a:r>
                        <a:rPr lang="en-US" sz="1800" dirty="0" smtClean="0"/>
                        <a:t>2019.9-2020.12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Digitizing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Digitize and catalog the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Set up the hardware environment and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 smtClean="0"/>
                        <a:t>University of Tierra Archives Representative: Andy Yu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72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4</a:t>
                      </a:r>
                    </a:p>
                    <a:p>
                      <a:r>
                        <a:rPr lang="en-US" sz="1800" dirty="0" smtClean="0"/>
                        <a:t>2019.12-2021.5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Display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Build an information management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Build a user-oriented </a:t>
                      </a:r>
                      <a:r>
                        <a:rPr lang="en-US" sz="1800" baseline="0" dirty="0" smtClean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University of Tierra Centre for IT Services Representative: Jenny Wong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Higher Technical School of Tierra Library Representative: </a:t>
                      </a:r>
                      <a:r>
                        <a:rPr lang="en-US" sz="1800" dirty="0" err="1" smtClean="0"/>
                        <a:t>Lingfang</a:t>
                      </a:r>
                      <a:r>
                        <a:rPr lang="en-US" sz="1800" dirty="0" smtClean="0"/>
                        <a:t> Kong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217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7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82385"/>
            <a:ext cx="10178322" cy="5497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Resources Requirement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36805" y="1366055"/>
            <a:ext cx="10008067" cy="4828527"/>
            <a:chOff x="1181100" y="3305691"/>
            <a:chExt cx="10534807" cy="5082660"/>
          </a:xfrm>
        </p:grpSpPr>
        <p:grpSp>
          <p:nvGrpSpPr>
            <p:cNvPr id="5" name="成组"/>
            <p:cNvGrpSpPr/>
            <p:nvPr/>
          </p:nvGrpSpPr>
          <p:grpSpPr>
            <a:xfrm>
              <a:off x="1181100" y="3416300"/>
              <a:ext cx="1574800" cy="3594100"/>
              <a:chOff x="0" y="0"/>
              <a:chExt cx="1574800" cy="3594099"/>
            </a:xfrm>
          </p:grpSpPr>
          <p:pic>
            <p:nvPicPr>
              <p:cNvPr id="20" name="图像" descr="图像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574800" cy="2273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" name="$6M…"/>
              <p:cNvSpPr txBox="1"/>
              <p:nvPr/>
            </p:nvSpPr>
            <p:spPr>
              <a:xfrm>
                <a:off x="371094" y="2501899"/>
                <a:ext cx="884175" cy="1092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 dirty="0"/>
                  <a:t>$6M</a:t>
                </a:r>
              </a:p>
              <a:p>
                <a:r>
                  <a:rPr dirty="0"/>
                  <a:t>Free</a:t>
                </a:r>
              </a:p>
            </p:txBody>
          </p:sp>
        </p:grpSp>
        <p:grpSp>
          <p:nvGrpSpPr>
            <p:cNvPr id="6" name="成组"/>
            <p:cNvGrpSpPr/>
            <p:nvPr/>
          </p:nvGrpSpPr>
          <p:grpSpPr>
            <a:xfrm>
              <a:off x="4008092" y="3416300"/>
              <a:ext cx="1838972" cy="3302000"/>
              <a:chOff x="0" y="0"/>
              <a:chExt cx="1838970" cy="3301999"/>
            </a:xfrm>
          </p:grpSpPr>
          <p:pic>
            <p:nvPicPr>
              <p:cNvPr id="18" name="图像" descr="图像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838971" cy="2273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" name="$5M"/>
              <p:cNvSpPr txBox="1"/>
              <p:nvPr/>
            </p:nvSpPr>
            <p:spPr>
              <a:xfrm>
                <a:off x="477398" y="2793999"/>
                <a:ext cx="79171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$5M</a:t>
                </a:r>
              </a:p>
            </p:txBody>
          </p:sp>
        </p:grpSp>
        <p:grpSp>
          <p:nvGrpSpPr>
            <p:cNvPr id="7" name="成组"/>
            <p:cNvGrpSpPr/>
            <p:nvPr/>
          </p:nvGrpSpPr>
          <p:grpSpPr>
            <a:xfrm>
              <a:off x="6970002" y="3576573"/>
              <a:ext cx="1833308" cy="3141727"/>
              <a:chOff x="0" y="0"/>
              <a:chExt cx="1833306" cy="3141726"/>
            </a:xfrm>
          </p:grpSpPr>
          <p:pic>
            <p:nvPicPr>
              <p:cNvPr id="16" name="图像" descr="图像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833307" cy="2273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" name="$3M"/>
              <p:cNvSpPr txBox="1"/>
              <p:nvPr/>
            </p:nvSpPr>
            <p:spPr>
              <a:xfrm>
                <a:off x="520794" y="2633726"/>
                <a:ext cx="79171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$3M</a:t>
                </a:r>
              </a:p>
            </p:txBody>
          </p:sp>
        </p:grpSp>
        <p:grpSp>
          <p:nvGrpSpPr>
            <p:cNvPr id="8" name="成组"/>
            <p:cNvGrpSpPr/>
            <p:nvPr/>
          </p:nvGrpSpPr>
          <p:grpSpPr>
            <a:xfrm>
              <a:off x="9975561" y="3305691"/>
              <a:ext cx="1740346" cy="3412609"/>
              <a:chOff x="-203199" y="-203200"/>
              <a:chExt cx="1740344" cy="3412608"/>
            </a:xfrm>
          </p:grpSpPr>
          <p:grpSp>
            <p:nvGrpSpPr>
              <p:cNvPr id="12" name="图像"/>
              <p:cNvGrpSpPr/>
              <p:nvPr/>
            </p:nvGrpSpPr>
            <p:grpSpPr>
              <a:xfrm>
                <a:off x="-203200" y="-203200"/>
                <a:ext cx="1740345" cy="2815065"/>
                <a:chOff x="0" y="0"/>
                <a:chExt cx="1740344" cy="2815064"/>
              </a:xfrm>
            </p:grpSpPr>
            <p:pic>
              <p:nvPicPr>
                <p:cNvPr id="14" name="图像" descr="图像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203200" y="203200"/>
                  <a:ext cx="1333946" cy="2370565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15" name="图像" descr="图像"/>
                <p:cNvPicPr>
                  <a:picLocks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740345" cy="281506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3" name="$2M"/>
              <p:cNvSpPr txBox="1"/>
              <p:nvPr/>
            </p:nvSpPr>
            <p:spPr>
              <a:xfrm>
                <a:off x="271113" y="2701408"/>
                <a:ext cx="79171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$2M</a:t>
                </a:r>
              </a:p>
            </p:txBody>
          </p:sp>
        </p:grpSp>
        <p:sp>
          <p:nvSpPr>
            <p:cNvPr id="9" name="10M"/>
            <p:cNvSpPr txBox="1"/>
            <p:nvPr/>
          </p:nvSpPr>
          <p:spPr>
            <a:xfrm>
              <a:off x="4386558" y="7683500"/>
              <a:ext cx="1082041" cy="673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 spc="39"/>
              </a:lvl1pPr>
            </a:lstStyle>
            <a:p>
              <a:r>
                <a:rPr dirty="0"/>
                <a:t>10M</a:t>
              </a:r>
            </a:p>
          </p:txBody>
        </p:sp>
        <p:sp>
          <p:nvSpPr>
            <p:cNvPr id="10" name="13.5M"/>
            <p:cNvSpPr txBox="1"/>
            <p:nvPr/>
          </p:nvSpPr>
          <p:spPr>
            <a:xfrm>
              <a:off x="7084976" y="7651750"/>
              <a:ext cx="1603361" cy="736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400" spc="44"/>
              </a:lvl1pPr>
            </a:lstStyle>
            <a:p>
              <a:r>
                <a:t>13.5M</a:t>
              </a:r>
            </a:p>
          </p:txBody>
        </p:sp>
        <p:sp>
          <p:nvSpPr>
            <p:cNvPr id="11" name="VS"/>
            <p:cNvSpPr txBox="1"/>
            <p:nvPr/>
          </p:nvSpPr>
          <p:spPr>
            <a:xfrm>
              <a:off x="6011258" y="7706874"/>
              <a:ext cx="566957" cy="6263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r>
                <a:rPr sz="3200" dirty="0"/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6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507</Words>
  <Application>Microsoft Office PowerPoint</Application>
  <PresentationFormat>自訂</PresentationFormat>
  <Paragraphs>108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Badge</vt:lpstr>
      <vt:lpstr>Rebuilding Tierra Through Resource Sharing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Wong Pei Hong</dc:creator>
  <cp:lastModifiedBy>鄭惠珍</cp:lastModifiedBy>
  <cp:revision>105</cp:revision>
  <dcterms:created xsi:type="dcterms:W3CDTF">2019-04-02T08:15:56Z</dcterms:created>
  <dcterms:modified xsi:type="dcterms:W3CDTF">2019-04-02T07:37:00Z</dcterms:modified>
</cp:coreProperties>
</file>