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095EE-6926-40A6-91FA-5D6A17671A0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216400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95EE-6926-40A6-91FA-5D6A17671A0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310376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95EE-6926-40A6-91FA-5D6A17671A0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226548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095EE-6926-40A6-91FA-5D6A17671A0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411844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095EE-6926-40A6-91FA-5D6A17671A0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20197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095EE-6926-40A6-91FA-5D6A17671A0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400755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095EE-6926-40A6-91FA-5D6A17671A0E}"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135544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095EE-6926-40A6-91FA-5D6A17671A0E}"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307429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095EE-6926-40A6-91FA-5D6A17671A0E}"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323323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95EE-6926-40A6-91FA-5D6A17671A0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333914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095EE-6926-40A6-91FA-5D6A17671A0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944D22-76DB-4515-A16A-8AC1D2060CAC}" type="slidenum">
              <a:rPr lang="en-US" smtClean="0"/>
              <a:t>‹#›</a:t>
            </a:fld>
            <a:endParaRPr lang="en-US"/>
          </a:p>
        </p:txBody>
      </p:sp>
    </p:spTree>
    <p:extLst>
      <p:ext uri="{BB962C8B-B14F-4D97-AF65-F5344CB8AC3E}">
        <p14:creationId xmlns:p14="http://schemas.microsoft.com/office/powerpoint/2010/main" val="240763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095EE-6926-40A6-91FA-5D6A17671A0E}" type="datetimeFigureOut">
              <a:rPr lang="en-US" smtClean="0"/>
              <a:t>4/27/2015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44D22-76DB-4515-A16A-8AC1D2060CAC}" type="slidenum">
              <a:rPr lang="en-US" smtClean="0"/>
              <a:t>‹#›</a:t>
            </a:fld>
            <a:endParaRPr lang="en-US"/>
          </a:p>
        </p:txBody>
      </p:sp>
    </p:spTree>
    <p:extLst>
      <p:ext uri="{BB962C8B-B14F-4D97-AF65-F5344CB8AC3E}">
        <p14:creationId xmlns:p14="http://schemas.microsoft.com/office/powerpoint/2010/main" val="230342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4: Facilities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8600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Facilities</a:t>
            </a:r>
            <a:endParaRPr lang="en-US" dirty="0"/>
          </a:p>
        </p:txBody>
      </p:sp>
      <p:sp>
        <p:nvSpPr>
          <p:cNvPr id="3" name="Content Placeholder 2"/>
          <p:cNvSpPr>
            <a:spLocks noGrp="1"/>
          </p:cNvSpPr>
          <p:nvPr>
            <p:ph idx="1"/>
          </p:nvPr>
        </p:nvSpPr>
        <p:spPr/>
        <p:txBody>
          <a:bodyPr/>
          <a:lstStyle/>
          <a:p>
            <a:r>
              <a:rPr lang="en-US" dirty="0"/>
              <a:t>Ignite research creativity and inquiry by providing spaces through which the researchers across disciplines can work together and create new knowledge.</a:t>
            </a:r>
          </a:p>
          <a:p>
            <a:endParaRPr lang="en-US" dirty="0"/>
          </a:p>
        </p:txBody>
      </p:sp>
    </p:spTree>
    <p:extLst>
      <p:ext uri="{BB962C8B-B14F-4D97-AF65-F5344CB8AC3E}">
        <p14:creationId xmlns:p14="http://schemas.microsoft.com/office/powerpoint/2010/main" val="3998118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Objective:</a:t>
            </a:r>
            <a:r>
              <a:rPr lang="en-US" dirty="0"/>
              <a:t> </a:t>
            </a:r>
            <a:r>
              <a:rPr lang="en-US" b="1" dirty="0"/>
              <a:t>Research-Driven </a:t>
            </a:r>
            <a:r>
              <a:rPr lang="en-US" b="1" dirty="0" smtClean="0"/>
              <a:t>Center</a:t>
            </a:r>
            <a:endParaRPr lang="en-US" dirty="0"/>
          </a:p>
        </p:txBody>
      </p:sp>
      <p:sp>
        <p:nvSpPr>
          <p:cNvPr id="3" name="Content Placeholder 2"/>
          <p:cNvSpPr>
            <a:spLocks noGrp="1"/>
          </p:cNvSpPr>
          <p:nvPr>
            <p:ph idx="1"/>
          </p:nvPr>
        </p:nvSpPr>
        <p:spPr/>
        <p:txBody>
          <a:bodyPr/>
          <a:lstStyle/>
          <a:p>
            <a:pPr marL="0" indent="0">
              <a:buNone/>
            </a:pPr>
            <a:r>
              <a:rPr lang="en-US" dirty="0"/>
              <a:t>Strengthen the role of the library as the research support hub of the university by creating purposefully-designed dynamic, inspiring and attractive places that are the choice of individual and collaborative research for postgraduate students and faculty and foster scholarly networking and digital initiatives among the research community. </a:t>
            </a:r>
          </a:p>
          <a:p>
            <a:pPr marL="0" indent="0">
              <a:buNone/>
            </a:pPr>
            <a:endParaRPr lang="en-US" dirty="0"/>
          </a:p>
        </p:txBody>
      </p:sp>
    </p:spTree>
    <p:extLst>
      <p:ext uri="{BB962C8B-B14F-4D97-AF65-F5344CB8AC3E}">
        <p14:creationId xmlns:p14="http://schemas.microsoft.com/office/powerpoint/2010/main" val="2971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 Rezoning to include Collaborative Research Commons, Digital Scholarly Laboratory, Information Technology Zones, Discussion and Idea-Exchange Rooms, and Open Learning Spaces.</a:t>
            </a:r>
          </a:p>
          <a:p>
            <a:pPr marL="0" indent="0">
              <a:buNone/>
            </a:pPr>
            <a:endParaRPr lang="en-US" dirty="0"/>
          </a:p>
        </p:txBody>
      </p:sp>
    </p:spTree>
    <p:extLst>
      <p:ext uri="{BB962C8B-B14F-4D97-AF65-F5344CB8AC3E}">
        <p14:creationId xmlns:p14="http://schemas.microsoft.com/office/powerpoint/2010/main" val="2971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 Provide high technology equipment in the scholarly laboratory for digital humanities research projects of academic departments and showcase research outputs.</a:t>
            </a:r>
          </a:p>
          <a:p>
            <a:pPr marL="0" indent="0">
              <a:buNone/>
            </a:pPr>
            <a:endParaRPr lang="en-US" dirty="0"/>
          </a:p>
        </p:txBody>
      </p:sp>
    </p:spTree>
    <p:extLst>
      <p:ext uri="{BB962C8B-B14F-4D97-AF65-F5344CB8AC3E}">
        <p14:creationId xmlns:p14="http://schemas.microsoft.com/office/powerpoint/2010/main" val="2971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c. Provide business spaces for entrepreneurial experiments for researchers and </a:t>
            </a:r>
            <a:r>
              <a:rPr lang="en-US" dirty="0" smtClean="0"/>
              <a:t>students</a:t>
            </a:r>
          </a:p>
          <a:p>
            <a:pPr marL="0" indent="0">
              <a:buNone/>
            </a:pPr>
            <a:endParaRPr lang="en-US" dirty="0" smtClean="0"/>
          </a:p>
          <a:p>
            <a:pPr marL="0" indent="0">
              <a:buNone/>
            </a:pPr>
            <a:r>
              <a:rPr lang="en-US" dirty="0"/>
              <a:t>d. Host a variety of research support activities including a research café, discussion workshops for thesis writing, author workshops, grant proposal workshop.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42828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Desired Outcomes</a:t>
            </a:r>
            <a:endParaRPr lang="en-US" dirty="0"/>
          </a:p>
        </p:txBody>
      </p:sp>
      <p:sp>
        <p:nvSpPr>
          <p:cNvPr id="3" name="Content Placeholder 2"/>
          <p:cNvSpPr>
            <a:spLocks noGrp="1"/>
          </p:cNvSpPr>
          <p:nvPr>
            <p:ph idx="1"/>
          </p:nvPr>
        </p:nvSpPr>
        <p:spPr/>
        <p:txBody>
          <a:bodyPr/>
          <a:lstStyle/>
          <a:p>
            <a:r>
              <a:rPr lang="en-US" dirty="0"/>
              <a:t>Increase in the amount of collaborative research among researchers and students in the library.</a:t>
            </a:r>
          </a:p>
          <a:p>
            <a:r>
              <a:rPr lang="en-US" dirty="0"/>
              <a:t>Raise the value of the library in the university community to increase the international standing of the university as a research institution. </a:t>
            </a:r>
            <a:endParaRPr lang="en-US" dirty="0" smtClean="0"/>
          </a:p>
          <a:p>
            <a:r>
              <a:rPr lang="en-US" dirty="0"/>
              <a:t>Increase in digital project of researchers.</a:t>
            </a:r>
          </a:p>
          <a:p>
            <a:endParaRPr lang="en-US" dirty="0"/>
          </a:p>
          <a:p>
            <a:endParaRPr lang="en-US" dirty="0"/>
          </a:p>
        </p:txBody>
      </p:sp>
    </p:spTree>
    <p:extLst>
      <p:ext uri="{BB962C8B-B14F-4D97-AF65-F5344CB8AC3E}">
        <p14:creationId xmlns:p14="http://schemas.microsoft.com/office/powerpoint/2010/main" val="872483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dirty="0"/>
              <a:t>Study the best examples in zoning and design of library spaces.</a:t>
            </a:r>
          </a:p>
          <a:p>
            <a:pPr marL="514350" lvl="0" indent="-514350">
              <a:buFont typeface="+mj-lt"/>
              <a:buAutoNum type="arabicPeriod"/>
            </a:pPr>
            <a:r>
              <a:rPr lang="en-US" dirty="0"/>
              <a:t>Conduct small-scale experiments.</a:t>
            </a:r>
          </a:p>
          <a:p>
            <a:pPr marL="514350" lvl="0" indent="-514350">
              <a:buFont typeface="+mj-lt"/>
              <a:buAutoNum type="arabicPeriod"/>
            </a:pPr>
            <a:r>
              <a:rPr lang="en-US" dirty="0"/>
              <a:t>Formulate a flexible and responsive budget allocation formula to plan or the restructuring of the library facilities.</a:t>
            </a:r>
          </a:p>
          <a:p>
            <a:pPr marL="514350" lvl="0" indent="-514350">
              <a:buFont typeface="+mj-lt"/>
              <a:buAutoNum type="arabicPeriod"/>
            </a:pPr>
            <a:r>
              <a:rPr lang="en-US" dirty="0"/>
              <a:t>Work with campus development department for the zoning and redesign.</a:t>
            </a:r>
          </a:p>
          <a:p>
            <a:pPr marL="514350" lvl="0" indent="-514350">
              <a:buFont typeface="+mj-lt"/>
              <a:buAutoNum type="arabicPeriod"/>
            </a:pPr>
            <a:r>
              <a:rPr lang="en-US" dirty="0"/>
              <a:t>Renovation of the library.</a:t>
            </a:r>
          </a:p>
          <a:p>
            <a:pPr marL="514350" lvl="0" indent="-514350">
              <a:buFont typeface="+mj-lt"/>
              <a:buAutoNum type="arabicPeriod"/>
            </a:pPr>
            <a:r>
              <a:rPr lang="en-US" dirty="0"/>
              <a:t>Marketing.</a:t>
            </a:r>
          </a:p>
          <a:p>
            <a:pPr marL="0" indent="0">
              <a:buNone/>
            </a:pPr>
            <a:endParaRPr lang="en-US" dirty="0"/>
          </a:p>
        </p:txBody>
      </p:sp>
    </p:spTree>
    <p:extLst>
      <p:ext uri="{BB962C8B-B14F-4D97-AF65-F5344CB8AC3E}">
        <p14:creationId xmlns:p14="http://schemas.microsoft.com/office/powerpoint/2010/main" val="74798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272</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Group 4: Facilities</vt:lpstr>
      <vt:lpstr>Goal: Facilities</vt:lpstr>
      <vt:lpstr>Objective: Research-Driven Center</vt:lpstr>
      <vt:lpstr>PowerPoint Presentation</vt:lpstr>
      <vt:lpstr>PowerPoint Presentation</vt:lpstr>
      <vt:lpstr>PowerPoint Presentation</vt:lpstr>
      <vt:lpstr>Desired Outcomes</vt:lpstr>
      <vt:lpstr>Action Plan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4: Facilities</dc:title>
  <dc:creator>Deon</dc:creator>
  <cp:lastModifiedBy>Deon</cp:lastModifiedBy>
  <cp:revision>4</cp:revision>
  <dcterms:created xsi:type="dcterms:W3CDTF">2015-04-27T06:05:45Z</dcterms:created>
  <dcterms:modified xsi:type="dcterms:W3CDTF">2015-04-27T07:24:55Z</dcterms:modified>
</cp:coreProperties>
</file>