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handoutMasterIdLst>
    <p:handoutMasterId r:id="rId90"/>
  </p:handoutMasterIdLst>
  <p:sldIdLst>
    <p:sldId id="256" r:id="rId2"/>
    <p:sldId id="339" r:id="rId3"/>
    <p:sldId id="337" r:id="rId4"/>
    <p:sldId id="338" r:id="rId5"/>
    <p:sldId id="257" r:id="rId6"/>
    <p:sldId id="258" r:id="rId7"/>
    <p:sldId id="259" r:id="rId8"/>
    <p:sldId id="260" r:id="rId9"/>
    <p:sldId id="261" r:id="rId10"/>
    <p:sldId id="349" r:id="rId11"/>
    <p:sldId id="35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341" r:id="rId23"/>
    <p:sldId id="345" r:id="rId24"/>
    <p:sldId id="346" r:id="rId25"/>
    <p:sldId id="342" r:id="rId26"/>
    <p:sldId id="344" r:id="rId27"/>
    <p:sldId id="315" r:id="rId28"/>
    <p:sldId id="272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8" r:id="rId40"/>
    <p:sldId id="289" r:id="rId41"/>
    <p:sldId id="347" r:id="rId42"/>
    <p:sldId id="291" r:id="rId43"/>
    <p:sldId id="348" r:id="rId44"/>
    <p:sldId id="287" r:id="rId45"/>
    <p:sldId id="290" r:id="rId46"/>
    <p:sldId id="293" r:id="rId47"/>
    <p:sldId id="294" r:id="rId48"/>
    <p:sldId id="295" r:id="rId49"/>
    <p:sldId id="296" r:id="rId50"/>
    <p:sldId id="343" r:id="rId51"/>
    <p:sldId id="323" r:id="rId52"/>
    <p:sldId id="328" r:id="rId53"/>
    <p:sldId id="326" r:id="rId54"/>
    <p:sldId id="327" r:id="rId55"/>
    <p:sldId id="329" r:id="rId56"/>
    <p:sldId id="322" r:id="rId57"/>
    <p:sldId id="330" r:id="rId58"/>
    <p:sldId id="331" r:id="rId59"/>
    <p:sldId id="332" r:id="rId60"/>
    <p:sldId id="333" r:id="rId61"/>
    <p:sldId id="321" r:id="rId62"/>
    <p:sldId id="334" r:id="rId63"/>
    <p:sldId id="335" r:id="rId64"/>
    <p:sldId id="320" r:id="rId65"/>
    <p:sldId id="336" r:id="rId66"/>
    <p:sldId id="319" r:id="rId67"/>
    <p:sldId id="318" r:id="rId68"/>
    <p:sldId id="317" r:id="rId69"/>
    <p:sldId id="316" r:id="rId70"/>
    <p:sldId id="360" r:id="rId71"/>
    <p:sldId id="351" r:id="rId72"/>
    <p:sldId id="352" r:id="rId73"/>
    <p:sldId id="358" r:id="rId74"/>
    <p:sldId id="359" r:id="rId75"/>
    <p:sldId id="353" r:id="rId76"/>
    <p:sldId id="354" r:id="rId77"/>
    <p:sldId id="355" r:id="rId78"/>
    <p:sldId id="356" r:id="rId79"/>
    <p:sldId id="304" r:id="rId80"/>
    <p:sldId id="357" r:id="rId81"/>
    <p:sldId id="306" r:id="rId82"/>
    <p:sldId id="312" r:id="rId83"/>
    <p:sldId id="307" r:id="rId84"/>
    <p:sldId id="310" r:id="rId85"/>
    <p:sldId id="311" r:id="rId86"/>
    <p:sldId id="308" r:id="rId87"/>
    <p:sldId id="309" r:id="rId8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01" autoAdjust="0"/>
  </p:normalViewPr>
  <p:slideViewPr>
    <p:cSldViewPr>
      <p:cViewPr varScale="1">
        <p:scale>
          <a:sx n="54" d="100"/>
          <a:sy n="54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808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4F8BBE-BCC0-4687-9E6A-D5E9FD03054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58AB81-A970-49A2-A486-B655531DA0FC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93C5C4-A472-42A8-AB75-DB4F89020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3491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C5C4-A472-42A8-AB75-DB4F890204B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44DD-846C-4065-AD45-4719059B47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54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broad view of library automation.  Must go beyond the scope</a:t>
            </a:r>
            <a:r>
              <a:rPr lang="en-US" baseline="0" dirty="0" smtClean="0"/>
              <a:t> of traditional functionality to provide support for all aspects of library operations and service delivery.  Support both the activities of staff and patrons in the physical facilities and a powerful and unified Web presence.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C5C4-A472-42A8-AB75-DB4F890204B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6702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C5C4-A472-42A8-AB75-DB4F890204BF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you be speaking to the current work being done with</a:t>
            </a:r>
            <a:r>
              <a:rPr lang="en-US" baseline="0" dirty="0" smtClean="0"/>
              <a:t> OverDrive, 3M and other eBooks providers and the major ILS systems to integrate the check out and download of eBooks directly from the library’s catalog/discovery platform?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3C5C4-A472-42A8-AB75-DB4F890204BF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E34FFB-0432-4740-AFD1-52AA1B4CB307}" type="datetime1">
              <a:rPr lang="en-US" altLang="zh-TW" smtClean="0"/>
              <a:t>4/25/2013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4CE26-6B32-4686-B99C-16E2DF7B7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C8DD-739B-4FAE-8CD6-CBF763BAA96E}" type="datetime1">
              <a:rPr lang="en-US" altLang="zh-TW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CE26-6B32-4686-B99C-16E2DF7B7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61DFEFF-A0CA-433E-B76A-A0AA1802D6FE}" type="datetime1">
              <a:rPr lang="en-US" altLang="zh-TW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724CE26-6B32-4686-B99C-16E2DF7B7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C4B3B-5D50-48D2-B742-B97354F31EA2}" type="datetime1">
              <a:rPr lang="en-US" altLang="zh-TW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24CE26-6B32-4686-B99C-16E2DF7B7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8574-0E44-4103-8890-5661BC644233}" type="datetime1">
              <a:rPr lang="en-US" altLang="zh-TW" smtClean="0"/>
              <a:t>4/25/2013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724CE26-6B32-4686-B99C-16E2DF7B7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24A35C-94B3-414A-A26E-867BFDF3C85B}" type="datetime1">
              <a:rPr lang="en-US" altLang="zh-TW" smtClean="0"/>
              <a:t>4/25/2013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724CE26-6B32-4686-B99C-16E2DF7B7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AF633FD-36D7-40D3-B944-481C875BC6FB}" type="datetime1">
              <a:rPr lang="en-US" altLang="zh-TW" smtClean="0"/>
              <a:t>4/25/2013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724CE26-6B32-4686-B99C-16E2DF7B7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EEFB-429D-495C-9625-B51E61841F17}" type="datetime1">
              <a:rPr lang="en-US" altLang="zh-TW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24CE26-6B32-4686-B99C-16E2DF7B7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40AF-F8F8-4F22-BE42-8011C2708AC7}" type="datetime1">
              <a:rPr lang="en-US" altLang="zh-TW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4CE26-6B32-4686-B99C-16E2DF7B7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BAC9-D630-4D9C-A92B-E832A46F1A39}" type="datetime1">
              <a:rPr lang="en-US" altLang="zh-TW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24CE26-6B32-4686-B99C-16E2DF7B7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E6F1FD3-9D3D-4860-9FAD-785D48E64E23}" type="datetime1">
              <a:rPr lang="en-US" altLang="zh-TW" smtClean="0"/>
              <a:t>4/25/2013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724CE26-6B32-4686-B99C-16E2DF7B77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00D98E-4F2F-429F-9B99-C29C68487CE7}" type="datetime1">
              <a:rPr lang="en-US" altLang="zh-TW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24CE26-6B32-4686-B99C-16E2DF7B7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mbreeding" TargetMode="External"/><Relationship Id="rId2" Type="http://schemas.openxmlformats.org/officeDocument/2006/relationships/hyperlink" Target="http://www.librarytechnology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librarytechnology.org/ils-turnover.pl?Year=201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librarytechnology.org/ils-turnover-reverse.pl?Year=201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technology.org/automationhistory.p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kingpaper.org/5206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avaworld.com/javaworld/jw-10-2001/jw-1019-jxta.html" TargetMode="External"/><Relationship Id="rId5" Type="http://schemas.openxmlformats.org/officeDocument/2006/relationships/hyperlink" Target="http://www.flickr.com/photos/carrick/61952845/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ckspacecloud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gi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162800" cy="1828800"/>
          </a:xfrm>
        </p:spPr>
        <p:txBody>
          <a:bodyPr>
            <a:normAutofit/>
          </a:bodyPr>
          <a:lstStyle/>
          <a:p>
            <a:r>
              <a:rPr kumimoji="0" lang="en-US" sz="4400" b="0" i="0" u="none" strike="noStrike" kern="1200" cap="all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Exploring Current Technology Trends</a:t>
            </a:r>
            <a:endParaRPr kumimoji="0" lang="en-US" sz="4400" kern="1200" cap="all" baseline="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3962400"/>
            <a:ext cx="48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Marshall Breeding</a:t>
            </a:r>
          </a:p>
          <a:p>
            <a:r>
              <a:rPr lang="en-US" dirty="0" smtClean="0"/>
              <a:t>Independent Consult,  Author, </a:t>
            </a:r>
          </a:p>
          <a:p>
            <a:r>
              <a:rPr lang="en-US" dirty="0" smtClean="0"/>
              <a:t>Founder and Publisher, Library Technology Guides</a:t>
            </a:r>
          </a:p>
          <a:p>
            <a:r>
              <a:rPr lang="en-US" dirty="0" smtClean="0">
                <a:hlinkClick r:id="rId2"/>
              </a:rPr>
              <a:t>http://www.librarytechnology.org/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http://twitter.com/mbreeding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096000"/>
            <a:ext cx="148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 May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6500" y="6172200"/>
            <a:ext cx="363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HKU Library Leadership Institute</a:t>
            </a:r>
            <a:endParaRPr lang="en-US" sz="2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3352800" cy="685800"/>
          </a:xfrm>
        </p:spPr>
        <p:txBody>
          <a:bodyPr/>
          <a:lstStyle/>
          <a:p>
            <a:r>
              <a:rPr lang="zh-TW" altLang="zh-TW" dirty="0" smtClean="0"/>
              <a:t>探索目前的科技趨勢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72" y="4572000"/>
            <a:ext cx="51244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406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Libraries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884630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2994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Libraries in Taiwan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2" y="2057400"/>
            <a:ext cx="88093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8817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Libraries in 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982"/>
            <a:ext cx="9144000" cy="556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863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Libraries in Sweden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516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48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Libraries in Sweden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3739"/>
            <a:ext cx="8610600" cy="516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97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</a:t>
            </a:r>
            <a:r>
              <a:rPr lang="en-US" baseline="0" dirty="0" smtClean="0"/>
              <a:t> in Denmark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1074"/>
            <a:ext cx="8001000" cy="531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3" y="2819400"/>
            <a:ext cx="8246856" cy="219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22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 in Finland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11" y="1600200"/>
            <a:ext cx="614102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9" y="2590800"/>
            <a:ext cx="8722791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007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 in Norway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199"/>
            <a:ext cx="7162800" cy="527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8971133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1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ILS Turnover Report</a:t>
            </a:r>
            <a:endParaRPr lang="en-US" dirty="0"/>
          </a:p>
        </p:txBody>
      </p:sp>
      <p:pic>
        <p:nvPicPr>
          <p:cNvPr id="512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80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ILS Turnover Report – Reverse</a:t>
            </a:r>
            <a:endParaRPr lang="en-US" dirty="0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50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</a:t>
            </a:r>
            <a:r>
              <a:rPr lang="en-US" baseline="0" dirty="0" smtClean="0"/>
              <a:t> and distribute data regarding library technology products, services, and organizations</a:t>
            </a:r>
          </a:p>
          <a:p>
            <a:r>
              <a:rPr lang="en-US" baseline="0" dirty="0" smtClean="0"/>
              <a:t>Analysis: surface trends</a:t>
            </a:r>
          </a:p>
          <a:p>
            <a:r>
              <a:rPr lang="en-US" baseline="0" dirty="0" smtClean="0"/>
              <a:t>Help libraries identify appropriate technologies</a:t>
            </a:r>
          </a:p>
          <a:p>
            <a:r>
              <a:rPr lang="en-US" baseline="0" dirty="0" smtClean="0"/>
              <a:t>Guide organizations creating tech for libraries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35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Mergers and Acquisitions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" y="152400"/>
            <a:ext cx="9122764" cy="668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31593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35" y="243840"/>
            <a:ext cx="8153400" cy="990600"/>
          </a:xfrm>
        </p:spPr>
        <p:txBody>
          <a:bodyPr/>
          <a:lstStyle/>
          <a:p>
            <a:r>
              <a:rPr lang="en-US" dirty="0" smtClean="0"/>
              <a:t>Mergers and Acquisitions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82590" cy="541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865108"/>
            <a:ext cx="5241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http://www.librarytechnology.org/automationhistory.pl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71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Context: Libraries in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Academic Shift from Print</a:t>
            </a:r>
            <a:r>
              <a:rPr lang="en-US" baseline="0" dirty="0" smtClean="0"/>
              <a:t> &gt; Electronic</a:t>
            </a:r>
          </a:p>
          <a:p>
            <a:pPr lvl="1"/>
            <a:r>
              <a:rPr lang="en-US" dirty="0" smtClean="0"/>
              <a:t>E-journal transition largely complete</a:t>
            </a:r>
          </a:p>
          <a:p>
            <a:pPr lvl="1"/>
            <a:r>
              <a:rPr lang="en-US" dirty="0" smtClean="0"/>
              <a:t>Circulation of print collections slowing</a:t>
            </a:r>
          </a:p>
          <a:p>
            <a:pPr lvl="1"/>
            <a:r>
              <a:rPr lang="en-US" baseline="0" dirty="0" smtClean="0"/>
              <a:t>E-books now in play (consultation &gt; reading)</a:t>
            </a:r>
          </a:p>
          <a:p>
            <a:r>
              <a:rPr lang="en-US" dirty="0" smtClean="0"/>
              <a:t>Public: Emphasis on Customer Engagement</a:t>
            </a:r>
          </a:p>
          <a:p>
            <a:pPr lvl="1"/>
            <a:r>
              <a:rPr lang="en-US" dirty="0" smtClean="0"/>
              <a:t>Increased pressure on physical facilities </a:t>
            </a:r>
          </a:p>
          <a:p>
            <a:pPr lvl="1"/>
            <a:r>
              <a:rPr lang="en-US" baseline="0" dirty="0" smtClean="0"/>
              <a:t>Increased circulation</a:t>
            </a:r>
            <a:r>
              <a:rPr lang="en-US" dirty="0" smtClean="0"/>
              <a:t> of print collections</a:t>
            </a:r>
          </a:p>
          <a:p>
            <a:pPr lvl="1"/>
            <a:r>
              <a:rPr lang="en-US" baseline="0" dirty="0" smtClean="0"/>
              <a:t>Dramatic</a:t>
            </a:r>
            <a:r>
              <a:rPr lang="en-US" dirty="0" smtClean="0"/>
              <a:t> increase in interest in e-books</a:t>
            </a:r>
          </a:p>
          <a:p>
            <a:r>
              <a:rPr lang="en-US" baseline="0" dirty="0" smtClean="0"/>
              <a:t>All libraries:</a:t>
            </a:r>
          </a:p>
          <a:p>
            <a:pPr lvl="1"/>
            <a:r>
              <a:rPr lang="en-US" baseline="0" dirty="0" smtClean="0"/>
              <a:t>Need</a:t>
            </a:r>
            <a:r>
              <a:rPr lang="en-US" dirty="0" smtClean="0"/>
              <a:t> better tools for access to complex multi-format collections</a:t>
            </a:r>
            <a:endParaRPr lang="en-US" baseline="0" dirty="0" smtClean="0"/>
          </a:p>
          <a:p>
            <a:pPr lvl="1"/>
            <a:r>
              <a:rPr lang="en-US" baseline="0" dirty="0" smtClean="0"/>
              <a:t>Strong emphasis on digitizing local collections</a:t>
            </a:r>
          </a:p>
          <a:p>
            <a:pPr lvl="1"/>
            <a:r>
              <a:rPr lang="en-US" baseline="0" dirty="0" smtClean="0"/>
              <a:t>Demands for enterprise integration and  interoperability</a:t>
            </a:r>
          </a:p>
        </p:txBody>
      </p:sp>
    </p:spTree>
    <p:extLst>
      <p:ext uri="{BB962C8B-B14F-4D97-AF65-F5344CB8AC3E}">
        <p14:creationId xmlns="" xmlns:p14="http://schemas.microsoft.com/office/powerpoint/2010/main" val="32072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248525" cy="58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368534"/>
            <a:ext cx="508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Aaron </a:t>
            </a:r>
            <a:r>
              <a:rPr lang="en-US" dirty="0" smtClean="0"/>
              <a:t>Schmidt: </a:t>
            </a:r>
            <a:r>
              <a:rPr lang="en-US" dirty="0" smtClean="0">
                <a:hlinkClick r:id="rId3"/>
              </a:rPr>
              <a:t>http://www.walkingpaper.org/5206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4984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6631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5982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Reconceptualization of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organization of functionality based on past</a:t>
            </a:r>
            <a:r>
              <a:rPr lang="en-US" baseline="0" dirty="0" smtClean="0"/>
              <a:t> assumptions</a:t>
            </a:r>
          </a:p>
          <a:p>
            <a:r>
              <a:rPr lang="en-US" dirty="0" smtClean="0"/>
              <a:t>Possible new organizing principles</a:t>
            </a:r>
            <a:endParaRPr lang="en-US" baseline="0" dirty="0" smtClean="0"/>
          </a:p>
          <a:p>
            <a:pPr lvl="1"/>
            <a:r>
              <a:rPr lang="en-US" b="1" dirty="0"/>
              <a:t>Fulfillment</a:t>
            </a:r>
            <a:r>
              <a:rPr lang="en-US" dirty="0"/>
              <a:t> </a:t>
            </a:r>
            <a:r>
              <a:rPr lang="en-US" dirty="0" smtClean="0"/>
              <a:t> = </a:t>
            </a:r>
            <a:r>
              <a:rPr lang="en-US" baseline="0" dirty="0" smtClean="0"/>
              <a:t>Circulation + ILL + DCB</a:t>
            </a:r>
            <a:r>
              <a:rPr lang="en-US" dirty="0" smtClean="0"/>
              <a:t> + e-commerce</a:t>
            </a:r>
            <a:endParaRPr lang="en-US" baseline="0" dirty="0" smtClean="0"/>
          </a:p>
          <a:p>
            <a:pPr lvl="1"/>
            <a:r>
              <a:rPr lang="en-US" b="1" dirty="0" smtClean="0"/>
              <a:t>Resource management </a:t>
            </a:r>
            <a:r>
              <a:rPr lang="en-US" dirty="0" smtClean="0"/>
              <a:t>= Cataloging + Acquisitions</a:t>
            </a:r>
            <a:r>
              <a:rPr lang="en-US" baseline="0" dirty="0" smtClean="0"/>
              <a:t> + Serials + ERM </a:t>
            </a:r>
          </a:p>
          <a:p>
            <a:pPr lvl="1"/>
            <a:r>
              <a:rPr lang="en-US" b="1" dirty="0"/>
              <a:t>Customer Relationship Management 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aseline="0" dirty="0" smtClean="0"/>
              <a:t>Reference + Circulation + ILL (public services)</a:t>
            </a:r>
          </a:p>
          <a:p>
            <a:pPr lvl="1"/>
            <a:r>
              <a:rPr lang="en-US" b="1" dirty="0"/>
              <a:t>Enterprise Resource </a:t>
            </a:r>
            <a:r>
              <a:rPr lang="en-US" b="1" dirty="0" smtClean="0"/>
              <a:t>Planning </a:t>
            </a:r>
            <a:r>
              <a:rPr lang="en-US" dirty="0" smtClean="0"/>
              <a:t>= </a:t>
            </a:r>
            <a:r>
              <a:rPr lang="en-US" baseline="0" dirty="0" smtClean="0"/>
              <a:t>Acquisitions + Collection Development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83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</a:t>
            </a:r>
            <a:r>
              <a:rPr lang="en-US" baseline="0" dirty="0" smtClean="0"/>
              <a:t>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743200"/>
            <a:ext cx="84582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Library success depends on technical infrastructure well aligned with its strategic missions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1926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Technology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Cloud Technologies</a:t>
            </a:r>
          </a:p>
          <a:p>
            <a:pPr lvl="0"/>
            <a:r>
              <a:rPr lang="en-US" dirty="0" smtClean="0"/>
              <a:t>Web-based computing</a:t>
            </a:r>
          </a:p>
          <a:p>
            <a:pPr lvl="0"/>
            <a:r>
              <a:rPr lang="en-US" dirty="0" smtClean="0"/>
              <a:t>Mobile</a:t>
            </a:r>
          </a:p>
          <a:p>
            <a:pPr lvl="0"/>
            <a:r>
              <a:rPr lang="en-US" dirty="0" smtClean="0"/>
              <a:t>Linked Data / Semantic Web</a:t>
            </a:r>
          </a:p>
          <a:p>
            <a:pPr lvl="0"/>
            <a:r>
              <a:rPr lang="en-US" dirty="0" smtClean="0"/>
              <a:t>Social Computing</a:t>
            </a:r>
          </a:p>
        </p:txBody>
      </p:sp>
    </p:spTree>
    <p:extLst>
      <p:ext uri="{BB962C8B-B14F-4D97-AF65-F5344CB8AC3E}">
        <p14:creationId xmlns="" xmlns:p14="http://schemas.microsoft.com/office/powerpoint/2010/main" val="376572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for Libraries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276600" cy="3581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Volume 11 in The Tech Set</a:t>
            </a:r>
          </a:p>
          <a:p>
            <a:r>
              <a:rPr lang="en-US" dirty="0" smtClean="0"/>
              <a:t>Published by Neal-Schuman / ALA TechSource</a:t>
            </a:r>
          </a:p>
          <a:p>
            <a:r>
              <a:rPr lang="en-US" dirty="0" smtClean="0"/>
              <a:t>ISBN</a:t>
            </a:r>
            <a:r>
              <a:rPr lang="en-US" dirty="0"/>
              <a:t>: </a:t>
            </a:r>
            <a:r>
              <a:rPr lang="en-US" dirty="0" smtClean="0"/>
              <a:t>781555707859</a:t>
            </a:r>
          </a:p>
          <a:p>
            <a:r>
              <a:rPr lang="en-US" sz="1800" b="1" dirty="0" smtClean="0"/>
              <a:t>http://www.neal-schuman.com/ccl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352800" cy="640080"/>
          </a:xfrm>
        </p:spPr>
        <p:txBody>
          <a:bodyPr/>
          <a:lstStyle/>
          <a:p>
            <a:r>
              <a:rPr lang="en-US" dirty="0" smtClean="0"/>
              <a:t>Book Image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Publication Info:</a:t>
            </a:r>
            <a:endParaRPr lang="en-US" dirty="0"/>
          </a:p>
        </p:txBody>
      </p:sp>
      <p:pic>
        <p:nvPicPr>
          <p:cNvPr id="1026" name="Picture 2" descr="http://www.neal-schuman.com/uploads/products/2011W49/1142-cloud-computing-for-libraries-gallery-4-240x3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8775"/>
            <a:ext cx="3429000" cy="500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82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technology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Mainframe computing</a:t>
            </a:r>
          </a:p>
          <a:p>
            <a:r>
              <a:rPr lang="en-US" dirty="0" smtClean="0"/>
              <a:t>Client/Server</a:t>
            </a:r>
          </a:p>
          <a:p>
            <a:r>
              <a:rPr lang="en-US" dirty="0" smtClean="0"/>
              <a:t>Web-based and Cloud</a:t>
            </a:r>
            <a:r>
              <a:rPr lang="en-US" baseline="0" dirty="0" smtClean="0"/>
              <a:t> Computing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81412"/>
            <a:ext cx="2153367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://www.javaworld.com/javaworld/jw-10-2001/images/jw-1019-jxta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99" y="3986425"/>
            <a:ext cx="2545201" cy="1491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princeton.edu/~ddix/images/cloud%20comput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00" y="2142805"/>
            <a:ext cx="2655683" cy="2048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743200" y="4543476"/>
            <a:ext cx="838200" cy="1047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577961" y="3986425"/>
            <a:ext cx="609600" cy="4396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700" y="551276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http://www.flickr.com/photos/carrick/61952845/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882095"/>
            <a:ext cx="681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http://soacloudcomputing.blogspot.com/2008/10/cloud-computing.html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103" y="6322814"/>
            <a:ext cx="668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http://www.javaworld.com/javaworld/jw-10-2001/jw-1019-jxta.html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478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r>
              <a:rPr lang="en-US" baseline="0" dirty="0" smtClean="0"/>
              <a:t> and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Library Technology Guides</a:t>
            </a:r>
            <a:endParaRPr lang="en-US" sz="2900" dirty="0" smtClean="0">
              <a:effectLst/>
            </a:endParaRPr>
          </a:p>
          <a:p>
            <a:r>
              <a:rPr lang="en-US" dirty="0" smtClean="0"/>
              <a:t>LJ Automation Marketplace</a:t>
            </a:r>
          </a:p>
          <a:p>
            <a:r>
              <a:rPr lang="en-US" dirty="0" smtClean="0"/>
              <a:t>ALA TechSource</a:t>
            </a:r>
          </a:p>
          <a:p>
            <a:pPr lvl="1"/>
            <a:r>
              <a:rPr lang="en-US" dirty="0" smtClean="0"/>
              <a:t>Smart Libraries Newsletter</a:t>
            </a:r>
          </a:p>
          <a:p>
            <a:pPr lvl="1"/>
            <a:r>
              <a:rPr lang="en-US" dirty="0" smtClean="0"/>
              <a:t>Library Technology</a:t>
            </a:r>
            <a:r>
              <a:rPr lang="en-US" baseline="0" dirty="0" smtClean="0"/>
              <a:t> Reports</a:t>
            </a:r>
          </a:p>
          <a:p>
            <a:pPr lvl="0"/>
            <a:r>
              <a:rPr lang="en-US" baseline="0" dirty="0" smtClean="0"/>
              <a:t>Many others</a:t>
            </a:r>
          </a:p>
        </p:txBody>
      </p:sp>
    </p:spTree>
    <p:extLst>
      <p:ext uri="{BB962C8B-B14F-4D97-AF65-F5344CB8AC3E}">
        <p14:creationId xmlns="" xmlns:p14="http://schemas.microsoft.com/office/powerpoint/2010/main" val="2264886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  <a:r>
              <a:rPr lang="en-US" baseline="0" dirty="0" smtClean="0"/>
              <a:t>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Traditional model</a:t>
            </a:r>
          </a:p>
          <a:p>
            <a:r>
              <a:rPr lang="en-US" dirty="0" smtClean="0"/>
              <a:t>Locally owned and managed</a:t>
            </a:r>
          </a:p>
          <a:p>
            <a:r>
              <a:rPr lang="en-US" dirty="0" smtClean="0"/>
              <a:t>Shifting</a:t>
            </a:r>
            <a:r>
              <a:rPr lang="en-US" baseline="0" dirty="0" smtClean="0"/>
              <a:t> from departmental to enterprise</a:t>
            </a:r>
          </a:p>
          <a:p>
            <a:r>
              <a:rPr lang="en-US" baseline="0" dirty="0" smtClean="0"/>
              <a:t>Departmental servers co-located in central IT data centers</a:t>
            </a:r>
          </a:p>
          <a:p>
            <a:r>
              <a:rPr lang="en-US" dirty="0" smtClean="0"/>
              <a:t>Increasingly virtualized</a:t>
            </a:r>
            <a:endParaRPr lang="en-US" baseline="0" dirty="0" smtClean="0"/>
          </a:p>
        </p:txBody>
      </p:sp>
      <p:pic>
        <p:nvPicPr>
          <p:cNvPr id="4" name="Content Placeholder 3" descr="LOC Online Stor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3570" y="3581400"/>
            <a:ext cx="4679950" cy="3119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9519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ability</a:t>
            </a:r>
            <a:r>
              <a:rPr lang="en-US" baseline="0" dirty="0" smtClean="0"/>
              <a:t> for multiple computing images to simultaneously exist on one physical server</a:t>
            </a:r>
          </a:p>
          <a:p>
            <a:r>
              <a:rPr lang="en-US" baseline="0" dirty="0" smtClean="0"/>
              <a:t>Physical hardware partitioned into multiple instances using virtual machine management tools such as VMware</a:t>
            </a:r>
          </a:p>
          <a:p>
            <a:r>
              <a:rPr lang="en-US" dirty="0" smtClean="0"/>
              <a:t>Applicable to local, remote, and cloud models</a:t>
            </a:r>
            <a:endParaRPr lang="en-US" baseline="0" dirty="0" smtClean="0"/>
          </a:p>
        </p:txBody>
      </p:sp>
      <p:pic>
        <p:nvPicPr>
          <p:cNvPr id="6" name="Picture 2" descr="Virtual Serv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88354"/>
            <a:ext cx="3581400" cy="5154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1806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Major trend in Information</a:t>
            </a:r>
            <a:r>
              <a:rPr lang="en-US" baseline="0" dirty="0" smtClean="0"/>
              <a:t> Technology</a:t>
            </a:r>
          </a:p>
          <a:p>
            <a:r>
              <a:rPr lang="en-US" baseline="0" dirty="0" smtClean="0"/>
              <a:t>Term “in the cloud” has devolved into marketing hype, but cloud computing in the form of multi-tenant software as a service offers libraries opportunities to break out of  individual silos of automation and engage in widely shared cooperative systems</a:t>
            </a:r>
          </a:p>
          <a:p>
            <a:r>
              <a:rPr lang="en-US" baseline="0" dirty="0" smtClean="0"/>
              <a:t>Opportunities for libraries to leverage their combined efforts into large-scale systems with more end-user impact and organizational efficiencies</a:t>
            </a:r>
          </a:p>
        </p:txBody>
      </p:sp>
    </p:spTree>
    <p:extLst>
      <p:ext uri="{BB962C8B-B14F-4D97-AF65-F5344CB8AC3E}">
        <p14:creationId xmlns="" xmlns:p14="http://schemas.microsoft.com/office/powerpoint/2010/main" val="1534942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“</a:t>
            </a:r>
            <a:r>
              <a:rPr lang="en-US" dirty="0" err="1" smtClean="0"/>
              <a:t>Cloudwashing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Cloud as marketing hype</a:t>
            </a:r>
          </a:p>
          <a:p>
            <a:r>
              <a:rPr lang="en-US" dirty="0" smtClean="0"/>
              <a:t>Cloud</a:t>
            </a:r>
            <a:r>
              <a:rPr lang="en-US" baseline="0" dirty="0" smtClean="0"/>
              <a:t> computing used very freely, tagged to almost any virtualized environment</a:t>
            </a:r>
            <a:endParaRPr lang="en-US" dirty="0" smtClean="0"/>
          </a:p>
          <a:p>
            <a:r>
              <a:rPr lang="en-US" dirty="0" smtClean="0"/>
              <a:t>Any arrangement where the library relies</a:t>
            </a:r>
            <a:r>
              <a:rPr lang="en-US" baseline="0" dirty="0" smtClean="0"/>
              <a:t> on some</a:t>
            </a:r>
            <a:r>
              <a:rPr lang="en-US" dirty="0" smtClean="0"/>
              <a:t> kind of remote hosting environment for major automation components</a:t>
            </a:r>
          </a:p>
          <a:p>
            <a:r>
              <a:rPr lang="en-US" dirty="0" smtClean="0"/>
              <a:t>Includes</a:t>
            </a:r>
            <a:r>
              <a:rPr lang="en-US" baseline="0" dirty="0" smtClean="0"/>
              <a:t> almost any vendor-hosted product offering</a:t>
            </a:r>
          </a:p>
          <a:p>
            <a:r>
              <a:rPr lang="en-US" baseline="0" dirty="0" smtClean="0"/>
              <a:t>Example: ASP now Software-as-a-Service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610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 computing –</a:t>
            </a:r>
            <a:r>
              <a:rPr lang="en-US" baseline="0" dirty="0" smtClean="0"/>
              <a:t>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Web-based Interfaces</a:t>
            </a:r>
          </a:p>
          <a:p>
            <a:r>
              <a:rPr lang="en-US" dirty="0" smtClean="0"/>
              <a:t>Externally</a:t>
            </a:r>
            <a:r>
              <a:rPr lang="en-US" baseline="0" dirty="0" smtClean="0"/>
              <a:t> hosted</a:t>
            </a:r>
          </a:p>
          <a:p>
            <a:r>
              <a:rPr lang="en-US" baseline="0" dirty="0" smtClean="0"/>
              <a:t>Pricing: subscription or utility</a:t>
            </a:r>
            <a:endParaRPr lang="en-US" dirty="0" smtClean="0"/>
          </a:p>
          <a:p>
            <a:r>
              <a:rPr lang="en-US" dirty="0" smtClean="0"/>
              <a:t>Highly</a:t>
            </a:r>
            <a:r>
              <a:rPr lang="en-US" baseline="0" dirty="0" smtClean="0"/>
              <a:t> abstracted computing model</a:t>
            </a:r>
          </a:p>
          <a:p>
            <a:r>
              <a:rPr lang="en-US" baseline="0" dirty="0" smtClean="0"/>
              <a:t>Provisioned on demand</a:t>
            </a:r>
          </a:p>
          <a:p>
            <a:r>
              <a:rPr lang="en-US" baseline="0" dirty="0" smtClean="0"/>
              <a:t>Scaled according to variable needs</a:t>
            </a:r>
          </a:p>
          <a:p>
            <a:r>
              <a:rPr lang="en-US" baseline="0" dirty="0" smtClean="0"/>
              <a:t>Elastic – consumption of resources can contract and expand according to demand</a:t>
            </a:r>
          </a:p>
        </p:txBody>
      </p:sp>
    </p:spTree>
    <p:extLst>
      <p:ext uri="{BB962C8B-B14F-4D97-AF65-F5344CB8AC3E}">
        <p14:creationId xmlns="" xmlns:p14="http://schemas.microsoft.com/office/powerpoint/2010/main" val="5193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Gartner Hype Cycle 2009</a:t>
            </a:r>
            <a:endParaRPr lang="en-US" dirty="0"/>
          </a:p>
        </p:txBody>
      </p:sp>
      <p:pic>
        <p:nvPicPr>
          <p:cNvPr id="8194" name="Picture 2" descr="http://bimehq.com/wp-content/uploads/2009/09/ScreenShot183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586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10345562">
            <a:off x="2494106" y="1921250"/>
            <a:ext cx="303854" cy="86538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46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Gartner Hype Cycle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gartner_hype_20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295400"/>
            <a:ext cx="8900160" cy="556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rot="11564695">
            <a:off x="3216520" y="1998628"/>
            <a:ext cx="254644" cy="86538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49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Gartner Hype Cycle 2011</a:t>
            </a:r>
            <a:endParaRPr lang="en-US" dirty="0"/>
          </a:p>
        </p:txBody>
      </p:sp>
      <p:pic>
        <p:nvPicPr>
          <p:cNvPr id="1028" name="Picture 4" descr="http://www.gartner.com/hc/images/215650_00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5"/>
            <a:ext cx="9144000" cy="5667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11564695">
            <a:off x="3353797" y="1995459"/>
            <a:ext cx="226623" cy="87172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7398754">
            <a:off x="3541821" y="3721117"/>
            <a:ext cx="259313" cy="87172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6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Gartner Hype Cycle 2012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logs-images.forbes.com/louiscolumbus/files/2012/10/Hype-Cycle-for-Cloud-Computing-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3980"/>
            <a:ext cx="8001000" cy="5497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45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Infrastructure-as-a-service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Provisioning of Equipment</a:t>
            </a:r>
          </a:p>
          <a:p>
            <a:r>
              <a:rPr lang="en-US" dirty="0" smtClean="0"/>
              <a:t>Servers, storage</a:t>
            </a:r>
          </a:p>
          <a:p>
            <a:pPr lvl="1"/>
            <a:r>
              <a:rPr lang="en-US" dirty="0" smtClean="0"/>
              <a:t>Virtual server provisioning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dirty="0" smtClean="0"/>
              <a:t>Examples: </a:t>
            </a:r>
          </a:p>
          <a:p>
            <a:pPr marL="64008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 Elastic Compute</a:t>
            </a:r>
            <a:r>
              <a:rPr kumimoji="0" lang="en-US" sz="2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Cloud (</a:t>
            </a:r>
            <a:r>
              <a:rPr kumimoji="0" lang="en-US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EC2)</a:t>
            </a:r>
          </a:p>
          <a:p>
            <a:pPr marL="64008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 Simple</a:t>
            </a:r>
            <a:r>
              <a:rPr kumimoji="0" lang="en-US" sz="2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Storage Service (S3)</a:t>
            </a:r>
          </a:p>
          <a:p>
            <a:pPr marL="64008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Rackspace Cloud (</a:t>
            </a:r>
            <a:r>
              <a:rPr lang="en-US" dirty="0" smtClean="0">
                <a:hlinkClick r:id="rId2"/>
              </a:rPr>
              <a:t>http://www.rackspacecloud.com/</a:t>
            </a:r>
            <a:r>
              <a:rPr lang="en-US" dirty="0" smtClean="0"/>
              <a:t>)</a:t>
            </a:r>
          </a:p>
          <a:p>
            <a:pPr marL="64008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EMC</a:t>
            </a:r>
            <a:r>
              <a:rPr kumimoji="0" lang="en-US" sz="26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kumimoji="0" lang="en-US" sz="26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Atmos</a:t>
            </a:r>
            <a:r>
              <a:rPr kumimoji="0" lang="en-US" sz="2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dirty="0" smtClean="0"/>
              <a:t>http://www.atmosonline.com/)</a:t>
            </a:r>
            <a:endParaRPr kumimoji="0" lang="en-US" sz="2600" kern="1200" baseline="30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83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and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Gather data from a variety of sources regarding library technologies</a:t>
            </a:r>
          </a:p>
          <a:p>
            <a:r>
              <a:rPr lang="en-US" dirty="0" smtClean="0"/>
              <a:t>Main</a:t>
            </a:r>
            <a:r>
              <a:rPr lang="en-US" baseline="0" dirty="0" smtClean="0"/>
              <a:t> focus: Library management and discovery applications</a:t>
            </a:r>
          </a:p>
          <a:p>
            <a:r>
              <a:rPr lang="en-US" baseline="0" dirty="0" smtClean="0"/>
              <a:t>Data: libraries and the technologies deployed</a:t>
            </a:r>
          </a:p>
          <a:p>
            <a:r>
              <a:rPr lang="en-US" baseline="0" dirty="0" smtClean="0"/>
              <a:t>Sources: Web, Libraries, Vendors</a:t>
            </a:r>
          </a:p>
          <a:p>
            <a:r>
              <a:rPr lang="en-US" baseline="0" dirty="0" smtClean="0"/>
              <a:t>Library Perceptions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792067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EC2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Amazon Machine</a:t>
            </a:r>
            <a:r>
              <a:rPr lang="en-US" baseline="0" dirty="0" smtClean="0"/>
              <a:t> Instances (AMI)</a:t>
            </a:r>
          </a:p>
          <a:p>
            <a:pPr lvl="1"/>
            <a:r>
              <a:rPr lang="en-US" dirty="0" smtClean="0"/>
              <a:t>Red Hat Enterprise Linux</a:t>
            </a:r>
          </a:p>
          <a:p>
            <a:pPr lvl="1"/>
            <a:r>
              <a:rPr lang="en-US" dirty="0" err="1" smtClean="0"/>
              <a:t>Debian</a:t>
            </a:r>
            <a:endParaRPr lang="en-US" dirty="0" smtClean="0"/>
          </a:p>
          <a:p>
            <a:pPr lvl="1"/>
            <a:r>
              <a:rPr lang="en-US" dirty="0" smtClean="0"/>
              <a:t>Fedora</a:t>
            </a:r>
          </a:p>
          <a:p>
            <a:pPr lvl="1"/>
            <a:r>
              <a:rPr lang="en-US" dirty="0" smtClean="0"/>
              <a:t>Ubuntu</a:t>
            </a:r>
            <a:r>
              <a:rPr lang="en-US" baseline="0" dirty="0" smtClean="0"/>
              <a:t> Linux</a:t>
            </a:r>
            <a:endParaRPr lang="en-US" dirty="0" smtClean="0"/>
          </a:p>
          <a:p>
            <a:pPr lvl="1"/>
            <a:r>
              <a:rPr lang="en-US" dirty="0" smtClean="0"/>
              <a:t>Open Solaris</a:t>
            </a:r>
          </a:p>
          <a:p>
            <a:pPr lvl="1"/>
            <a:r>
              <a:rPr lang="en-US" dirty="0" smtClean="0"/>
              <a:t>Windows</a:t>
            </a:r>
            <a:r>
              <a:rPr lang="en-US" baseline="0" dirty="0" smtClean="0"/>
              <a:t> Server 2003/2008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1754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as a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Multi</a:t>
            </a:r>
            <a:r>
              <a:rPr lang="en-US" baseline="0" dirty="0" smtClean="0"/>
              <a:t> Tennant SaaS is the modern approach</a:t>
            </a:r>
          </a:p>
          <a:p>
            <a:pPr lvl="1"/>
            <a:r>
              <a:rPr lang="en-US" dirty="0" smtClean="0"/>
              <a:t>One copy of the code base serves multiple</a:t>
            </a:r>
            <a:r>
              <a:rPr lang="en-US" baseline="0" dirty="0" smtClean="0"/>
              <a:t> sites</a:t>
            </a:r>
          </a:p>
          <a:p>
            <a:pPr lvl="0"/>
            <a:r>
              <a:rPr lang="en-US" baseline="0" dirty="0" smtClean="0"/>
              <a:t>Software functionality delivered entirely through Web interfaces</a:t>
            </a:r>
          </a:p>
          <a:p>
            <a:pPr lvl="1"/>
            <a:r>
              <a:rPr lang="en-US" baseline="0" dirty="0" smtClean="0"/>
              <a:t>No workstation clients</a:t>
            </a:r>
          </a:p>
          <a:p>
            <a:pPr lvl="0"/>
            <a:r>
              <a:rPr lang="en-US" baseline="0" dirty="0" smtClean="0"/>
              <a:t>Upgrades and fixes deployed universally</a:t>
            </a:r>
          </a:p>
          <a:p>
            <a:pPr lvl="1"/>
            <a:r>
              <a:rPr lang="en-US" baseline="0" dirty="0" smtClean="0"/>
              <a:t>Usually in small increments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14073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Software-as-a-Service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Complete software application, customized</a:t>
            </a:r>
            <a:r>
              <a:rPr lang="en-US" baseline="0" dirty="0" smtClean="0"/>
              <a:t> for customer use</a:t>
            </a:r>
          </a:p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</a:t>
            </a:r>
            <a:r>
              <a:rPr kumimoji="0" lang="en-US" sz="2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delivered through cloud infrastructure, data stored on cloud</a:t>
            </a:r>
            <a:endParaRPr lang="en-US" sz="2900" dirty="0" smtClean="0">
              <a:effectLst/>
            </a:endParaRPr>
          </a:p>
          <a:p>
            <a:r>
              <a:rPr lang="en-US" dirty="0" err="1" smtClean="0"/>
              <a:t>Eg</a:t>
            </a:r>
            <a:r>
              <a:rPr lang="en-US" dirty="0" smtClean="0"/>
              <a:t>: Salesforce.com—widely</a:t>
            </a:r>
            <a:r>
              <a:rPr lang="en-US" baseline="0" dirty="0" smtClean="0"/>
              <a:t> used </a:t>
            </a:r>
            <a:r>
              <a:rPr lang="en-US" dirty="0" smtClean="0"/>
              <a:t>business</a:t>
            </a:r>
            <a:r>
              <a:rPr lang="en-US" baseline="0" dirty="0" smtClean="0"/>
              <a:t> infrastructure</a:t>
            </a:r>
          </a:p>
          <a:p>
            <a:r>
              <a:rPr lang="en-US" dirty="0" smtClean="0"/>
              <a:t>Multi-tenant: all organizations that use the service share the same instance (codebase, hardware resources,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Often partitioned to separate some groups of subscribers</a:t>
            </a:r>
            <a:endParaRPr lang="en-US" baseline="0" dirty="0" smtClean="0"/>
          </a:p>
        </p:txBody>
      </p:sp>
    </p:spTree>
    <p:extLst>
      <p:ext uri="{BB962C8B-B14F-4D97-AF65-F5344CB8AC3E}">
        <p14:creationId xmlns="" xmlns:p14="http://schemas.microsoft.com/office/powerpoint/2010/main" val="2048730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as a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SaaS</a:t>
            </a:r>
            <a:r>
              <a:rPr lang="en-US" baseline="0" dirty="0" smtClean="0"/>
              <a:t> provides opportunity for highly shared data models</a:t>
            </a:r>
          </a:p>
          <a:p>
            <a:r>
              <a:rPr lang="en-US" baseline="0" dirty="0" smtClean="0"/>
              <a:t>WorldCat: one globally shared copy that serves all libraries</a:t>
            </a:r>
          </a:p>
          <a:p>
            <a:r>
              <a:rPr lang="en-US" baseline="0" dirty="0" smtClean="0"/>
              <a:t>Primo Central: central index of articles maintained by Ex Libris shared by all libraries implementing Primo / Primo Central</a:t>
            </a:r>
          </a:p>
          <a:p>
            <a:r>
              <a:rPr lang="en-US" baseline="0" dirty="0" smtClean="0"/>
              <a:t>KnowledgeWorks database of e-journal holdings shared among all customers of Serials Solutions products</a:t>
            </a:r>
          </a:p>
          <a:p>
            <a:r>
              <a:rPr lang="en-US" baseline="0" dirty="0" smtClean="0"/>
              <a:t>General opportunity to move away from library-by-library metadata management to globally </a:t>
            </a:r>
            <a:r>
              <a:rPr lang="en-US" baseline="0" smtClean="0"/>
              <a:t>shared workflows</a:t>
            </a:r>
            <a:endParaRPr lang="en-US" baseline="0" dirty="0" smtClean="0"/>
          </a:p>
        </p:txBody>
      </p:sp>
    </p:spTree>
    <p:extLst>
      <p:ext uri="{BB962C8B-B14F-4D97-AF65-F5344CB8AC3E}">
        <p14:creationId xmlns="" xmlns:p14="http://schemas.microsoft.com/office/powerpoint/2010/main" val="38593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Allocations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Server Purchase</a:t>
            </a:r>
          </a:p>
          <a:p>
            <a:r>
              <a:rPr lang="en-US" dirty="0" smtClean="0"/>
              <a:t>Server Maintenance</a:t>
            </a:r>
          </a:p>
          <a:p>
            <a:r>
              <a:rPr lang="en-US" dirty="0" smtClean="0"/>
              <a:t>Application software license</a:t>
            </a:r>
          </a:p>
          <a:p>
            <a:r>
              <a:rPr lang="en-US" dirty="0" smtClean="0"/>
              <a:t>Data Center overhead</a:t>
            </a:r>
          </a:p>
          <a:p>
            <a:pPr lvl="1"/>
            <a:r>
              <a:rPr lang="en-US" dirty="0" smtClean="0"/>
              <a:t>Energy costs</a:t>
            </a:r>
          </a:p>
          <a:p>
            <a:pPr lvl="1"/>
            <a:r>
              <a:rPr lang="en-US" dirty="0" smtClean="0"/>
              <a:t>Facility costs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Annual Subscription</a:t>
            </a:r>
          </a:p>
          <a:p>
            <a:pPr lvl="1"/>
            <a:r>
              <a:rPr lang="en-US" dirty="0" smtClean="0"/>
              <a:t>Measured Service?</a:t>
            </a:r>
          </a:p>
          <a:p>
            <a:pPr lvl="1"/>
            <a:r>
              <a:rPr lang="en-US" dirty="0" smtClean="0"/>
              <a:t>Fixed fees</a:t>
            </a:r>
          </a:p>
          <a:p>
            <a:r>
              <a:rPr lang="en-US" dirty="0" smtClean="0"/>
              <a:t>Factors</a:t>
            </a:r>
          </a:p>
          <a:p>
            <a:pPr lvl="1"/>
            <a:r>
              <a:rPr lang="en-US" dirty="0" smtClean="0"/>
              <a:t>Hosting</a:t>
            </a:r>
          </a:p>
          <a:p>
            <a:pPr lvl="1"/>
            <a:r>
              <a:rPr lang="en-US" dirty="0" smtClean="0"/>
              <a:t>Software Licenses</a:t>
            </a:r>
          </a:p>
          <a:p>
            <a:pPr lvl="1"/>
            <a:r>
              <a:rPr lang="en-US" dirty="0" smtClean="0"/>
              <a:t>Optional modules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Local Computing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1202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Storage-as-a-Service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Provisioned,</a:t>
            </a:r>
            <a:r>
              <a:rPr lang="en-US" baseline="0" dirty="0" smtClean="0"/>
              <a:t> on-demand storage</a:t>
            </a:r>
          </a:p>
          <a:p>
            <a:r>
              <a:rPr lang="en-US" baseline="0" dirty="0" smtClean="0"/>
              <a:t>Bundled to, or separate from other cloud services</a:t>
            </a:r>
          </a:p>
        </p:txBody>
      </p:sp>
    </p:spTree>
    <p:extLst>
      <p:ext uri="{BB962C8B-B14F-4D97-AF65-F5344CB8AC3E}">
        <p14:creationId xmlns="" xmlns:p14="http://schemas.microsoft.com/office/powerpoint/2010/main" val="37755200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as a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SaaS</a:t>
            </a:r>
            <a:r>
              <a:rPr lang="en-US" baseline="0" dirty="0" smtClean="0"/>
              <a:t> provides opportunity for highly shared data models</a:t>
            </a:r>
          </a:p>
          <a:p>
            <a:r>
              <a:rPr lang="en-US" baseline="0" dirty="0" smtClean="0"/>
              <a:t>Bibliographic knowledgebase: one globally shared copy that serves all libraries</a:t>
            </a:r>
          </a:p>
          <a:p>
            <a:r>
              <a:rPr lang="en-US" baseline="0" dirty="0" smtClean="0"/>
              <a:t>Discovery indexes: article and object-level index for resource discovery</a:t>
            </a:r>
          </a:p>
          <a:p>
            <a:r>
              <a:rPr lang="en-US" baseline="0" dirty="0" smtClean="0"/>
              <a:t>E-resource knowledge bases: shared authoritative repository of e-journal holdings </a:t>
            </a:r>
          </a:p>
          <a:p>
            <a:r>
              <a:rPr lang="en-US" baseline="0" dirty="0" smtClean="0"/>
              <a:t>General opportunity to move away from library-by-library metadata management to globally shared workflows</a:t>
            </a:r>
          </a:p>
        </p:txBody>
      </p:sp>
    </p:spTree>
    <p:extLst>
      <p:ext uri="{BB962C8B-B14F-4D97-AF65-F5344CB8AC3E}">
        <p14:creationId xmlns="" xmlns:p14="http://schemas.microsoft.com/office/powerpoint/2010/main" val="1763217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service</a:t>
            </a:r>
            <a:r>
              <a:rPr lang="en-US" baseline="0" dirty="0" smtClean="0"/>
              <a:t> provider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Legacy business</a:t>
            </a:r>
            <a:r>
              <a:rPr lang="en-US" baseline="0" dirty="0" smtClean="0"/>
              <a:t> applications hosted by software vendor</a:t>
            </a:r>
          </a:p>
          <a:p>
            <a:r>
              <a:rPr lang="en-US" baseline="0" dirty="0" smtClean="0"/>
              <a:t>Standalone application on discrete or virtualized hardware</a:t>
            </a:r>
          </a:p>
          <a:p>
            <a:r>
              <a:rPr lang="en-US" baseline="0" dirty="0" smtClean="0"/>
              <a:t>Staff and public clients accessed via the Internet</a:t>
            </a:r>
          </a:p>
          <a:p>
            <a:r>
              <a:rPr lang="en-US" baseline="0" dirty="0" smtClean="0"/>
              <a:t>Same user interfaces and functionality as if installed locally</a:t>
            </a:r>
          </a:p>
          <a:p>
            <a:r>
              <a:rPr lang="en-US" baseline="0" dirty="0" smtClean="0"/>
              <a:t>Established as a deployment model in the 1990’s</a:t>
            </a:r>
          </a:p>
          <a:p>
            <a:r>
              <a:rPr lang="en-US" dirty="0" smtClean="0"/>
              <a:t>Can be implemented through Infrastructure-as-a Service</a:t>
            </a:r>
            <a:endParaRPr lang="en-US" dirty="0"/>
          </a:p>
          <a:p>
            <a:pPr lvl="1"/>
            <a:r>
              <a:rPr lang="en-US" dirty="0" smtClean="0"/>
              <a:t>Individual instances of legacy system hosted in EC2</a:t>
            </a:r>
          </a:p>
        </p:txBody>
      </p:sp>
    </p:spTree>
    <p:extLst>
      <p:ext uri="{BB962C8B-B14F-4D97-AF65-F5344CB8AC3E}">
        <p14:creationId xmlns="" xmlns:p14="http://schemas.microsoft.com/office/powerpoint/2010/main" val="1753537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 </a:t>
            </a:r>
            <a:r>
              <a:rPr lang="en-US" dirty="0" err="1" smtClean="0"/>
              <a:t>vs</a:t>
            </a:r>
            <a:r>
              <a:rPr lang="en-US" dirty="0" smtClean="0"/>
              <a:t> SaaS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1496"/>
            <a:ext cx="9099433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477000"/>
            <a:ext cx="581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From: </a:t>
            </a:r>
            <a:r>
              <a:rPr lang="en-US" dirty="0" err="1" smtClean="0"/>
              <a:t>THINKstrategies</a:t>
            </a:r>
            <a:r>
              <a:rPr lang="en-US" dirty="0" smtClean="0"/>
              <a:t>: CIO’s Guide to Software-as-a-Service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4513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Platform-as-a-Service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Virtualized computing environment</a:t>
            </a:r>
            <a:r>
              <a:rPr lang="en-US" baseline="0" dirty="0" smtClean="0"/>
              <a:t> for deployment of software</a:t>
            </a:r>
          </a:p>
          <a:p>
            <a:r>
              <a:rPr lang="en-US" baseline="0" dirty="0" smtClean="0"/>
              <a:t>Application engine, no specific server provisioning</a:t>
            </a:r>
          </a:p>
          <a:p>
            <a:r>
              <a:rPr lang="en-US" baseline="0" dirty="0" smtClean="0"/>
              <a:t>Examples:</a:t>
            </a:r>
          </a:p>
          <a:p>
            <a:pPr lvl="1"/>
            <a:r>
              <a:rPr lang="en-US" baseline="0" dirty="0" smtClean="0"/>
              <a:t>Google App Engine</a:t>
            </a:r>
          </a:p>
          <a:p>
            <a:pPr lvl="2"/>
            <a:r>
              <a:rPr lang="en-US" dirty="0" smtClean="0"/>
              <a:t>SDKs for Java, Python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Heroku</a:t>
            </a:r>
            <a:r>
              <a:rPr kumimoji="0" lang="en-US" sz="2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kumimoji="0" lang="en-US" sz="2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ruby platform</a:t>
            </a:r>
            <a:endParaRPr lang="en-US" sz="2600" dirty="0" smtClean="0">
              <a:effectLst/>
            </a:endParaRPr>
          </a:p>
          <a:p>
            <a:pPr lvl="1"/>
            <a:r>
              <a:rPr lang="en-US" dirty="0" smtClean="0"/>
              <a:t>Amazon Web Service</a:t>
            </a:r>
          </a:p>
          <a:p>
            <a:pPr lvl="0"/>
            <a:r>
              <a:rPr lang="en-US" dirty="0" smtClean="0"/>
              <a:t>Library</a:t>
            </a:r>
            <a:r>
              <a:rPr lang="en-US" baseline="0" dirty="0" smtClean="0"/>
              <a:t> Specific platforms</a:t>
            </a:r>
          </a:p>
          <a:p>
            <a:pPr lvl="1"/>
            <a:r>
              <a:rPr lang="en-US" dirty="0" smtClean="0"/>
              <a:t>WorldShare</a:t>
            </a:r>
            <a:r>
              <a:rPr lang="en-US" baseline="0" dirty="0" smtClean="0"/>
              <a:t> Platform</a:t>
            </a:r>
          </a:p>
        </p:txBody>
      </p:sp>
    </p:spTree>
    <p:extLst>
      <p:ext uri="{BB962C8B-B14F-4D97-AF65-F5344CB8AC3E}">
        <p14:creationId xmlns="" xmlns:p14="http://schemas.microsoft.com/office/powerpoint/2010/main" val="199648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Technology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12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0425110">
            <a:off x="1088883" y="5126628"/>
            <a:ext cx="6330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www.librarytechnology.org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1330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Computing</a:t>
            </a:r>
          </a:p>
        </p:txBody>
      </p:sp>
      <p:pic>
        <p:nvPicPr>
          <p:cNvPr id="73733" name="Picture 2" descr="http://www.csmonitor.com/var/ezflow_site/storage/images/media/images/0524-sci-ipad/7949934-1-eng-US/0524-sci-ipad_full_6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38475"/>
            <a:ext cx="5486400" cy="3657600"/>
          </a:xfrm>
        </p:spPr>
      </p:pic>
      <p:pic>
        <p:nvPicPr>
          <p:cNvPr id="73730" name="Picture 4" descr="http://dailymobile.se/wp-content/uploads/2009/04/samsung-i7500-android-phone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1450" y="914400"/>
            <a:ext cx="26225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2" descr="http://www.mobiletracker.net/archives/images/apple-iphone-in-h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828800"/>
            <a:ext cx="2374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6" descr="http://t3.gstatic.com/images?q=tbn:ANd9GcRzz_9Dx8frdDoxsmxD70EI1phYRSIg2KupbbHRycqF4M6q9Lw&amp;t=1&amp;usg=__1qELvhSJKySd0HCk1A4DpkG-Z5k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914775"/>
            <a:ext cx="15525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9782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Mobile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Tipping point of End user access</a:t>
            </a:r>
          </a:p>
          <a:p>
            <a:pPr lvl="0"/>
            <a:r>
              <a:rPr lang="en-US" dirty="0" smtClean="0"/>
              <a:t>Mobile exceeds desktop/laptop</a:t>
            </a:r>
          </a:p>
          <a:p>
            <a:pPr lvl="0"/>
            <a:r>
              <a:rPr lang="en-US" dirty="0" smtClean="0"/>
              <a:t>Range of devices:</a:t>
            </a:r>
          </a:p>
          <a:p>
            <a:pPr lvl="1"/>
            <a:r>
              <a:rPr lang="en-US" dirty="0" smtClean="0"/>
              <a:t>Tablets:</a:t>
            </a:r>
            <a:r>
              <a:rPr lang="en-US" baseline="0" dirty="0" smtClean="0"/>
              <a:t> major impact on PC sales</a:t>
            </a:r>
            <a:endParaRPr lang="en-US" dirty="0" smtClean="0"/>
          </a:p>
          <a:p>
            <a:pPr lvl="1"/>
            <a:r>
              <a:rPr lang="en-US" dirty="0" smtClean="0"/>
              <a:t>Smartphones: </a:t>
            </a:r>
          </a:p>
          <a:p>
            <a:pPr lvl="0"/>
            <a:r>
              <a:rPr lang="en-US" dirty="0" smtClean="0"/>
              <a:t>Multiple screens</a:t>
            </a:r>
          </a:p>
        </p:txBody>
      </p:sp>
    </p:spTree>
    <p:extLst>
      <p:ext uri="{BB962C8B-B14F-4D97-AF65-F5344CB8AC3E}">
        <p14:creationId xmlns="" xmlns:p14="http://schemas.microsoft.com/office/powerpoint/2010/main" val="4310909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Take</a:t>
            </a:r>
            <a:r>
              <a:rPr lang="en-US" baseline="0" dirty="0" smtClean="0"/>
              <a:t> advantage of Web analytics to measure proportions of use by mobile devices</a:t>
            </a:r>
          </a:p>
          <a:p>
            <a:r>
              <a:rPr lang="en-US" baseline="0" dirty="0" smtClean="0"/>
              <a:t>Google Analytics</a:t>
            </a:r>
          </a:p>
          <a:p>
            <a:pPr lvl="1"/>
            <a:r>
              <a:rPr lang="en-US" dirty="0" smtClean="0"/>
              <a:t>Provides</a:t>
            </a:r>
            <a:r>
              <a:rPr lang="en-US" baseline="0" dirty="0" smtClean="0"/>
              <a:t> reports of use by operating system, Browser,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lvl="1"/>
            <a:r>
              <a:rPr lang="en-US" baseline="0" dirty="0" err="1" smtClean="0"/>
              <a:t>iOS</a:t>
            </a:r>
            <a:r>
              <a:rPr lang="en-US" baseline="0" dirty="0" smtClean="0"/>
              <a:t>, Android, Windows, Mac, etc.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94485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Responsive Web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Design</a:t>
            </a:r>
            <a:r>
              <a:rPr lang="en-US" baseline="0" dirty="0" smtClean="0"/>
              <a:t> Web resources to accommodate devices</a:t>
            </a:r>
          </a:p>
          <a:p>
            <a:pPr lvl="0"/>
            <a:r>
              <a:rPr lang="en-US" baseline="0" dirty="0" smtClean="0"/>
              <a:t>Uses media queries and other techniques to interrogate device characteristics</a:t>
            </a:r>
          </a:p>
          <a:p>
            <a:pPr lvl="0"/>
            <a:r>
              <a:rPr lang="en-US" baseline="0" dirty="0" smtClean="0"/>
              <a:t>Screen size</a:t>
            </a:r>
          </a:p>
          <a:p>
            <a:pPr lvl="1"/>
            <a:r>
              <a:rPr lang="en-US" baseline="0" dirty="0" smtClean="0"/>
              <a:t>Deploy columns and layout according</a:t>
            </a:r>
            <a:r>
              <a:rPr lang="en-US" dirty="0" smtClean="0"/>
              <a:t> to real estate available</a:t>
            </a:r>
            <a:endParaRPr lang="en-US" baseline="0" dirty="0" smtClean="0"/>
          </a:p>
          <a:p>
            <a:pPr lvl="0"/>
            <a:r>
              <a:rPr lang="en-US" baseline="0" dirty="0" smtClean="0"/>
              <a:t>Input capabilities</a:t>
            </a:r>
          </a:p>
          <a:p>
            <a:pPr lvl="0"/>
            <a:r>
              <a:rPr lang="en-US" baseline="0" dirty="0" smtClean="0"/>
              <a:t>JavaScript support</a:t>
            </a:r>
          </a:p>
          <a:p>
            <a:pPr lvl="0"/>
            <a:r>
              <a:rPr lang="en-US" baseline="0" dirty="0" smtClean="0"/>
              <a:t>Plug-ins available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9126355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 </a:t>
            </a:r>
            <a:r>
              <a:rPr lang="en-US" dirty="0" err="1" smtClean="0"/>
              <a:t>vs</a:t>
            </a:r>
            <a:r>
              <a:rPr lang="en-US" dirty="0" smtClean="0"/>
              <a:t> Mobile Web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Determine functionality of interest to mobile users</a:t>
            </a:r>
          </a:p>
          <a:p>
            <a:pPr lvl="0"/>
            <a:r>
              <a:rPr lang="en-US" dirty="0" smtClean="0"/>
              <a:t>Unified mobile Web presence?</a:t>
            </a:r>
          </a:p>
          <a:p>
            <a:pPr lvl="1"/>
            <a:r>
              <a:rPr lang="en-US" dirty="0" smtClean="0"/>
              <a:t>Proliferation of Web Apps</a:t>
            </a:r>
          </a:p>
          <a:p>
            <a:pPr lvl="1"/>
            <a:r>
              <a:rPr lang="en-US" dirty="0" smtClean="0"/>
              <a:t>Library Specific</a:t>
            </a:r>
          </a:p>
          <a:p>
            <a:pPr lvl="1"/>
            <a:r>
              <a:rPr lang="en-US" dirty="0" smtClean="0"/>
              <a:t>Vended products or services</a:t>
            </a:r>
          </a:p>
        </p:txBody>
      </p:sp>
    </p:spTree>
    <p:extLst>
      <p:ext uri="{BB962C8B-B14F-4D97-AF65-F5344CB8AC3E}">
        <p14:creationId xmlns="" xmlns:p14="http://schemas.microsoft.com/office/powerpoint/2010/main" val="11815195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access by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Adoption</a:t>
            </a:r>
            <a:r>
              <a:rPr lang="en-US" baseline="0" dirty="0" smtClean="0"/>
              <a:t> of mobile varies according to international region</a:t>
            </a:r>
          </a:p>
          <a:p>
            <a:r>
              <a:rPr lang="en-US" baseline="0" dirty="0" smtClean="0"/>
              <a:t>Smartphone demographics in Asia?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6279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Linked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Semantic</a:t>
            </a:r>
            <a:r>
              <a:rPr lang="en-US" baseline="0" dirty="0" smtClean="0"/>
              <a:t> Web concepts present from the beginning of the Web</a:t>
            </a:r>
          </a:p>
          <a:p>
            <a:pPr lvl="0"/>
            <a:r>
              <a:rPr lang="en-US" baseline="0" dirty="0" smtClean="0"/>
              <a:t>Relatively little implementation until recent years</a:t>
            </a:r>
          </a:p>
          <a:p>
            <a:pPr lvl="0"/>
            <a:r>
              <a:rPr lang="en-US" baseline="0" dirty="0" smtClean="0"/>
              <a:t>HTML delivers Web pages designed for humans</a:t>
            </a:r>
          </a:p>
          <a:p>
            <a:pPr lvl="1"/>
            <a:r>
              <a:rPr lang="en-US" dirty="0" smtClean="0"/>
              <a:t>Content</a:t>
            </a:r>
            <a:r>
              <a:rPr lang="en-US" baseline="0" dirty="0" smtClean="0"/>
              <a:t> + CSS for presentation elements</a:t>
            </a:r>
          </a:p>
          <a:p>
            <a:pPr lvl="0"/>
            <a:r>
              <a:rPr lang="en-US" dirty="0" smtClean="0"/>
              <a:t>RDF delivers</a:t>
            </a:r>
            <a:r>
              <a:rPr lang="en-US" baseline="0" dirty="0" smtClean="0"/>
              <a:t> documents designed for computers</a:t>
            </a:r>
          </a:p>
        </p:txBody>
      </p:sp>
    </p:spTree>
    <p:extLst>
      <p:ext uri="{BB962C8B-B14F-4D97-AF65-F5344CB8AC3E}">
        <p14:creationId xmlns="" xmlns:p14="http://schemas.microsoft.com/office/powerpoint/2010/main" val="7258325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</a:t>
            </a:r>
            <a:r>
              <a:rPr lang="en-US" baseline="0" dirty="0" smtClean="0"/>
              <a:t> data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dirty="0" smtClean="0"/>
              <a:t>RDF </a:t>
            </a:r>
            <a:r>
              <a:rPr kumimoji="0" lang="en-US" sz="29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Triplestore</a:t>
            </a:r>
            <a:endParaRPr lang="en-US" dirty="0" smtClean="0"/>
          </a:p>
          <a:p>
            <a:pPr lvl="1"/>
            <a:r>
              <a:rPr lang="en-US" baseline="0" dirty="0" smtClean="0"/>
              <a:t>Subject – Predicate – Object statements</a:t>
            </a:r>
          </a:p>
          <a:p>
            <a:pPr lvl="1"/>
            <a:r>
              <a:rPr kumimoji="0" lang="en-US" sz="2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“Herman Melville” -&gt; “author” -&gt; “Moby Dick”</a:t>
            </a:r>
            <a:endParaRPr lang="en-US" baseline="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Microdata</a:t>
            </a:r>
            <a:endParaRPr lang="en-US" sz="2900" dirty="0" smtClean="0">
              <a:effectLst/>
            </a:endParaRPr>
          </a:p>
          <a:p>
            <a:pPr lvl="1"/>
            <a:r>
              <a:rPr lang="en-US" baseline="0" dirty="0" smtClean="0"/>
              <a:t>Google Rich Snippets</a:t>
            </a:r>
          </a:p>
          <a:p>
            <a:pPr lvl="0"/>
            <a:r>
              <a:rPr lang="en-US" baseline="0" dirty="0" smtClean="0"/>
              <a:t>Schema.org</a:t>
            </a:r>
          </a:p>
          <a:p>
            <a:pPr lvl="1"/>
            <a:r>
              <a:rPr lang="en-US" baseline="0" dirty="0" smtClean="0"/>
              <a:t>Supported by Google, Bing, Yahoo,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lvl="1"/>
            <a:endParaRPr lang="en-US" baseline="0" dirty="0" smtClean="0"/>
          </a:p>
        </p:txBody>
      </p:sp>
    </p:spTree>
    <p:extLst>
      <p:ext uri="{BB962C8B-B14F-4D97-AF65-F5344CB8AC3E}">
        <p14:creationId xmlns="" xmlns:p14="http://schemas.microsoft.com/office/powerpoint/2010/main" val="39630825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Linked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Data that can be publicly shared</a:t>
            </a:r>
          </a:p>
          <a:p>
            <a:pPr lvl="1"/>
            <a:r>
              <a:rPr lang="en-US" dirty="0" smtClean="0"/>
              <a:t>Ideally</a:t>
            </a:r>
            <a:r>
              <a:rPr lang="en-US" baseline="0" dirty="0" smtClean="0"/>
              <a:t> Creative Commons Public Domain License (CC0)</a:t>
            </a:r>
          </a:p>
          <a:p>
            <a:pPr lvl="0"/>
            <a:r>
              <a:rPr lang="en-US" dirty="0" smtClean="0"/>
              <a:t>Expressed as Linked</a:t>
            </a:r>
            <a:r>
              <a:rPr lang="en-US" baseline="0" dirty="0" smtClean="0"/>
              <a:t> Data </a:t>
            </a:r>
          </a:p>
          <a:p>
            <a:pPr lvl="1"/>
            <a:r>
              <a:rPr lang="en-US" dirty="0" smtClean="0"/>
              <a:t>Usually RDF </a:t>
            </a:r>
            <a:r>
              <a:rPr lang="en-US" dirty="0" err="1" smtClean="0"/>
              <a:t>Tripplestores</a:t>
            </a:r>
            <a:endParaRPr lang="en-US" dirty="0" smtClean="0"/>
          </a:p>
          <a:p>
            <a:pPr lvl="0"/>
            <a:r>
              <a:rPr lang="en-US" dirty="0" smtClean="0"/>
              <a:t>Increasingly expected in digital</a:t>
            </a:r>
            <a:r>
              <a:rPr lang="en-US" baseline="0" dirty="0" smtClean="0"/>
              <a:t> library projects</a:t>
            </a:r>
          </a:p>
          <a:p>
            <a:pPr lvl="1"/>
            <a:r>
              <a:rPr lang="en-US" dirty="0" smtClean="0"/>
              <a:t>Europeana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4306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Bibliographic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MAR</a:t>
            </a:r>
            <a:r>
              <a:rPr lang="en-US" baseline="0" dirty="0" smtClean="0"/>
              <a:t>C designed as transport for bibliographic records during mainframe era</a:t>
            </a:r>
          </a:p>
          <a:p>
            <a:pPr lvl="0"/>
            <a:r>
              <a:rPr lang="en-US" baseline="0" dirty="0" smtClean="0"/>
              <a:t>MARC not human readable</a:t>
            </a:r>
          </a:p>
          <a:p>
            <a:pPr lvl="0"/>
            <a:r>
              <a:rPr lang="en-US" baseline="0" dirty="0" smtClean="0"/>
              <a:t>MARC not machine readable</a:t>
            </a:r>
          </a:p>
          <a:p>
            <a:pPr lvl="0"/>
            <a:r>
              <a:rPr lang="en-US" baseline="0" dirty="0" smtClean="0"/>
              <a:t>Interest in working toward new standard for transport of bibliographic data using linked data technologies</a:t>
            </a:r>
          </a:p>
          <a:p>
            <a:pPr lvl="0"/>
            <a:r>
              <a:rPr lang="en-US" baseline="0" dirty="0" smtClean="0"/>
              <a:t>Library of Congress initiative for Bibliographic Transformation</a:t>
            </a:r>
          </a:p>
          <a:p>
            <a:pPr lvl="0"/>
            <a:r>
              <a:rPr lang="en-US" baseline="0" dirty="0" smtClean="0"/>
              <a:t>See: Bibframe.org</a:t>
            </a:r>
          </a:p>
        </p:txBody>
      </p:sp>
    </p:spTree>
    <p:extLst>
      <p:ext uri="{BB962C8B-B14F-4D97-AF65-F5344CB8AC3E}">
        <p14:creationId xmlns="" xmlns:p14="http://schemas.microsoft.com/office/powerpoint/2010/main" val="214870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Library</a:t>
            </a:r>
            <a:r>
              <a:rPr lang="en-US" baseline="0" dirty="0" smtClean="0"/>
              <a:t> Journal Automation 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Published annually</a:t>
            </a:r>
            <a:r>
              <a:rPr lang="en-US" baseline="0" dirty="0" smtClean="0"/>
              <a:t> in April 1 issue</a:t>
            </a:r>
          </a:p>
          <a:p>
            <a:r>
              <a:rPr lang="en-US" baseline="0" dirty="0" smtClean="0"/>
              <a:t>Based on data</a:t>
            </a:r>
            <a:r>
              <a:rPr lang="en-US" dirty="0" smtClean="0"/>
              <a:t> provided by each vendor</a:t>
            </a:r>
          </a:p>
          <a:p>
            <a:r>
              <a:rPr lang="en-US" dirty="0" smtClean="0"/>
              <a:t>Focused primarily on North America</a:t>
            </a:r>
          </a:p>
          <a:p>
            <a:pPr lvl="1"/>
            <a:r>
              <a:rPr lang="en-US" baseline="0" dirty="0" smtClean="0"/>
              <a:t>Context</a:t>
            </a:r>
            <a:r>
              <a:rPr lang="en-US" dirty="0" smtClean="0"/>
              <a:t> of global library automation </a:t>
            </a:r>
            <a:br>
              <a:rPr lang="en-US" dirty="0" smtClean="0"/>
            </a:br>
            <a:r>
              <a:rPr lang="en-US" dirty="0" smtClean="0"/>
              <a:t>market</a:t>
            </a:r>
          </a:p>
        </p:txBody>
      </p:sp>
      <p:pic>
        <p:nvPicPr>
          <p:cNvPr id="186376" name="Picture 8" descr="Click to view article from Library Journal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"/>
            <a:ext cx="1280160" cy="1810328"/>
          </a:xfrm>
          <a:prstGeom prst="rect">
            <a:avLst/>
          </a:prstGeom>
          <a:noFill/>
        </p:spPr>
      </p:pic>
      <p:pic>
        <p:nvPicPr>
          <p:cNvPr id="8" name="Picture 7" descr="LJ-2010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294072"/>
            <a:ext cx="3276600" cy="2184400"/>
          </a:xfrm>
          <a:prstGeom prst="rect">
            <a:avLst/>
          </a:prstGeom>
        </p:spPr>
      </p:pic>
      <p:pic>
        <p:nvPicPr>
          <p:cNvPr id="3074" name="Picture 2" descr="Click to view article from Library Journal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1546"/>
            <a:ext cx="1901825" cy="2689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4" name="Picture 6" descr="Click to view article from Library Journal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0480" y="1402080"/>
            <a:ext cx="1240611" cy="1790573"/>
          </a:xfrm>
          <a:prstGeom prst="rect">
            <a:avLst/>
          </a:prstGeom>
          <a:noFill/>
        </p:spPr>
      </p:pic>
      <p:pic>
        <p:nvPicPr>
          <p:cNvPr id="186372" name="Picture 4" descr="Click to view article from Library Journal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7580" y="3162173"/>
            <a:ext cx="1447800" cy="2006853"/>
          </a:xfrm>
          <a:prstGeom prst="rect">
            <a:avLst/>
          </a:prstGeom>
          <a:noFill/>
        </p:spPr>
      </p:pic>
      <p:pic>
        <p:nvPicPr>
          <p:cNvPr id="186370" name="Picture 2" descr="Click to view article from Library Journal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2160" y="3877512"/>
            <a:ext cx="1371600" cy="1901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11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bibliographic</a:t>
            </a:r>
            <a:r>
              <a:rPr lang="en-US" baseline="0" dirty="0" smtClean="0"/>
              <a:t>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Resource Description and Access (RDA):</a:t>
            </a:r>
          </a:p>
          <a:p>
            <a:pPr lvl="1"/>
            <a:r>
              <a:rPr lang="en-US" dirty="0" smtClean="0"/>
              <a:t>Replaces</a:t>
            </a:r>
            <a:r>
              <a:rPr lang="en-US" baseline="0" dirty="0" smtClean="0"/>
              <a:t> AACR2 as standard for cataloging rules and syntax</a:t>
            </a:r>
          </a:p>
          <a:p>
            <a:pPr lvl="0"/>
            <a:r>
              <a:rPr lang="en-US" dirty="0" smtClean="0"/>
              <a:t>Functional Requirements for Bibliographic Records</a:t>
            </a:r>
          </a:p>
          <a:p>
            <a:pPr lvl="1"/>
            <a:r>
              <a:rPr lang="en-US" dirty="0" smtClean="0"/>
              <a:t>Work</a:t>
            </a:r>
            <a:r>
              <a:rPr lang="en-US" baseline="0" dirty="0" smtClean="0"/>
              <a:t> &gt; Expression &gt; Item [verify]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11857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Social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major Web destinations fully embrace social interactions</a:t>
            </a:r>
          </a:p>
          <a:p>
            <a:r>
              <a:rPr lang="en-US" baseline="0" dirty="0" smtClean="0"/>
              <a:t>Facebook, Twitter, LinkedIn dominant in United States</a:t>
            </a:r>
          </a:p>
          <a:p>
            <a:r>
              <a:rPr lang="en-US" baseline="0" dirty="0" smtClean="0"/>
              <a:t>E-Commerce driven by social interactions</a:t>
            </a:r>
          </a:p>
          <a:p>
            <a:pPr lvl="1"/>
            <a:r>
              <a:rPr lang="en-US" dirty="0" smtClean="0"/>
              <a:t>Discovery,</a:t>
            </a:r>
            <a:r>
              <a:rPr lang="en-US" baseline="0" dirty="0" smtClean="0"/>
              <a:t> </a:t>
            </a:r>
            <a:r>
              <a:rPr lang="en-US" dirty="0" smtClean="0"/>
              <a:t>Reviews, recommendations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035841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r>
              <a:rPr lang="en-US" baseline="0" dirty="0" smtClean="0"/>
              <a:t>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Social containers for identity</a:t>
            </a:r>
            <a:r>
              <a:rPr lang="en-US" baseline="0" dirty="0" smtClean="0"/>
              <a:t> management</a:t>
            </a:r>
          </a:p>
          <a:p>
            <a:r>
              <a:rPr lang="en-US" baseline="0" dirty="0" smtClean="0"/>
              <a:t>Platform for exchange of social data</a:t>
            </a:r>
          </a:p>
        </p:txBody>
      </p:sp>
    </p:spTree>
    <p:extLst>
      <p:ext uri="{BB962C8B-B14F-4D97-AF65-F5344CB8AC3E}">
        <p14:creationId xmlns="" xmlns:p14="http://schemas.microsoft.com/office/powerpoint/2010/main" val="19958164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r>
              <a:rPr lang="en-US" baseline="0" dirty="0" smtClean="0"/>
              <a:t> Computing in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r>
              <a:rPr lang="en-US" baseline="0" dirty="0" smtClean="0"/>
              <a:t> Pages</a:t>
            </a:r>
          </a:p>
          <a:p>
            <a:r>
              <a:rPr lang="en-US" baseline="0" dirty="0" smtClean="0"/>
              <a:t>Facebook Apps</a:t>
            </a:r>
          </a:p>
          <a:p>
            <a:r>
              <a:rPr lang="en-US" baseline="0" dirty="0" smtClean="0"/>
              <a:t>Socially oriented discovery and portals</a:t>
            </a:r>
          </a:p>
          <a:p>
            <a:pPr lvl="1"/>
            <a:r>
              <a:rPr lang="en-US" dirty="0" smtClean="0"/>
              <a:t>BiblioCommons, Chili</a:t>
            </a:r>
            <a:r>
              <a:rPr lang="en-US" baseline="0" dirty="0" smtClean="0"/>
              <a:t>Fresh</a:t>
            </a:r>
          </a:p>
          <a:p>
            <a:pPr lvl="0"/>
            <a:r>
              <a:rPr lang="en-US" dirty="0" smtClean="0"/>
              <a:t>Connect library content with social platforms</a:t>
            </a:r>
          </a:p>
          <a:p>
            <a:pPr lvl="1"/>
            <a:r>
              <a:rPr lang="en-US" dirty="0" smtClean="0"/>
              <a:t>GoodReads, LibraryThing</a:t>
            </a:r>
          </a:p>
          <a:p>
            <a:pPr lvl="1"/>
            <a:r>
              <a:rPr lang="en-US" dirty="0" smtClean="0"/>
              <a:t>Citation Engines</a:t>
            </a:r>
          </a:p>
          <a:p>
            <a:pPr lvl="1"/>
            <a:r>
              <a:rPr lang="en-US" baseline="0" dirty="0" err="1" smtClean="0"/>
              <a:t>Mendeley</a:t>
            </a:r>
            <a:r>
              <a:rPr lang="en-US" baseline="0" dirty="0" smtClean="0"/>
              <a:t> (Recently acquired by Elsevier)</a:t>
            </a:r>
          </a:p>
          <a:p>
            <a:pPr lvl="1"/>
            <a:r>
              <a:rPr lang="en-US" baseline="0" dirty="0" err="1" smtClean="0"/>
              <a:t>Zotero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3906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Service-oriented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Creation</a:t>
            </a:r>
            <a:r>
              <a:rPr lang="en-US" baseline="0" dirty="0" smtClean="0"/>
              <a:t> of computer applications using very small units of functionality (Services)</a:t>
            </a:r>
          </a:p>
          <a:p>
            <a:r>
              <a:rPr lang="en-US" baseline="0" dirty="0" smtClean="0"/>
              <a:t>Multiple services composed into larger functional components</a:t>
            </a:r>
          </a:p>
          <a:p>
            <a:r>
              <a:rPr lang="en-US" baseline="0" dirty="0" smtClean="0"/>
              <a:t>Automation of workflows</a:t>
            </a:r>
          </a:p>
          <a:p>
            <a:r>
              <a:rPr lang="en-US" baseline="0" dirty="0" smtClean="0"/>
              <a:t>Business Process Modeling </a:t>
            </a:r>
          </a:p>
        </p:txBody>
      </p:sp>
    </p:spTree>
    <p:extLst>
      <p:ext uri="{BB962C8B-B14F-4D97-AF65-F5344CB8AC3E}">
        <p14:creationId xmlns="" xmlns:p14="http://schemas.microsoft.com/office/powerpoint/2010/main" val="42300385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Programming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APIs exposed to facilitate</a:t>
            </a:r>
          </a:p>
          <a:p>
            <a:pPr lvl="1"/>
            <a:r>
              <a:rPr lang="en-US" dirty="0" smtClean="0"/>
              <a:t>Extensibility</a:t>
            </a:r>
          </a:p>
          <a:p>
            <a:pPr lvl="1"/>
            <a:r>
              <a:rPr lang="en-US" dirty="0" smtClean="0"/>
              <a:t>Interoperability</a:t>
            </a:r>
          </a:p>
          <a:p>
            <a:r>
              <a:rPr lang="en-US" dirty="0" smtClean="0"/>
              <a:t>Provides</a:t>
            </a:r>
            <a:r>
              <a:rPr lang="en-US" baseline="0" dirty="0" smtClean="0"/>
              <a:t> a platform for programmers and integrators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6341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Open Source / 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Openness highly valued</a:t>
            </a:r>
            <a:r>
              <a:rPr lang="en-US" baseline="0" dirty="0" smtClean="0"/>
              <a:t> by libraries</a:t>
            </a:r>
          </a:p>
          <a:p>
            <a:r>
              <a:rPr lang="en-US" baseline="0" dirty="0" smtClean="0"/>
              <a:t>Open Access:</a:t>
            </a:r>
          </a:p>
          <a:p>
            <a:pPr lvl="1"/>
            <a:r>
              <a:rPr lang="en-US" dirty="0" smtClean="0"/>
              <a:t>Content available freely</a:t>
            </a:r>
          </a:p>
          <a:p>
            <a:pPr lvl="0"/>
            <a:r>
              <a:rPr lang="en-US" dirty="0" smtClean="0"/>
              <a:t>Open Source:</a:t>
            </a:r>
          </a:p>
          <a:p>
            <a:pPr lvl="1"/>
            <a:r>
              <a:rPr lang="en-US" dirty="0" smtClean="0"/>
              <a:t>Software with</a:t>
            </a:r>
            <a:r>
              <a:rPr lang="en-US" baseline="0" dirty="0" smtClean="0"/>
              <a:t> freedom to use, modify, distribute without cost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6515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Enterprise 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Expectation that business applications within an organization be able to interoperate</a:t>
            </a:r>
            <a:r>
              <a:rPr lang="en-US" baseline="0" dirty="0" smtClean="0"/>
              <a:t> and exchange data </a:t>
            </a:r>
          </a:p>
          <a:p>
            <a:r>
              <a:rPr lang="en-US" baseline="0" dirty="0" smtClean="0"/>
              <a:t>Shared authentication</a:t>
            </a:r>
          </a:p>
          <a:p>
            <a:r>
              <a:rPr lang="en-US" baseline="0" dirty="0" smtClean="0"/>
              <a:t>Consume and provide enterprise services</a:t>
            </a:r>
          </a:p>
          <a:p>
            <a:r>
              <a:rPr lang="en-US" baseline="0" dirty="0" smtClean="0"/>
              <a:t>Implemented through API integration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85790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Shared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Increasing interest in</a:t>
            </a:r>
            <a:r>
              <a:rPr lang="en-US" baseline="0" dirty="0" smtClean="0"/>
              <a:t> simplifying computing infrastructure among related organizations</a:t>
            </a:r>
          </a:p>
          <a:p>
            <a:r>
              <a:rPr lang="en-US" baseline="0" dirty="0" smtClean="0"/>
              <a:t>Less reliance on individual implementations</a:t>
            </a:r>
          </a:p>
          <a:p>
            <a:r>
              <a:rPr lang="en-US" baseline="0" dirty="0" smtClean="0"/>
              <a:t>Shared participation in business applications</a:t>
            </a:r>
          </a:p>
          <a:p>
            <a:r>
              <a:rPr lang="en-US" baseline="0" dirty="0" smtClean="0"/>
              <a:t>Reliance on cloud-based applications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62553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Tagging</a:t>
            </a:r>
            <a:r>
              <a:rPr lang="en-US" baseline="0" dirty="0" smtClean="0"/>
              <a:t> and inventory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Barcode &gt; RFID</a:t>
            </a:r>
          </a:p>
          <a:p>
            <a:pPr lvl="0"/>
            <a:r>
              <a:rPr lang="en-US" dirty="0" smtClean="0"/>
              <a:t>QR</a:t>
            </a:r>
            <a:r>
              <a:rPr lang="en-US" baseline="0" dirty="0" smtClean="0"/>
              <a:t> Codes</a:t>
            </a:r>
          </a:p>
          <a:p>
            <a:pPr lvl="0"/>
            <a:r>
              <a:rPr lang="en-US" baseline="0" dirty="0" smtClean="0"/>
              <a:t>NFC: Near Field Communications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589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LJ Automation </a:t>
            </a:r>
            <a:r>
              <a:rPr lang="en-US" dirty="0" smtClean="0"/>
              <a:t>Marketplace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87630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000" dirty="0"/>
              <a:t>Annual Industry report published in </a:t>
            </a:r>
            <a:r>
              <a:rPr lang="en-US" sz="3000" b="1" i="1" dirty="0"/>
              <a:t>Library Journal:</a:t>
            </a:r>
          </a:p>
          <a:p>
            <a:pPr>
              <a:lnSpc>
                <a:spcPct val="90000"/>
              </a:lnSpc>
            </a:pPr>
            <a:r>
              <a:rPr lang="en-US" sz="3500" dirty="0" smtClean="0"/>
              <a:t>2013: Rush to Innovate</a:t>
            </a:r>
          </a:p>
          <a:p>
            <a:pPr>
              <a:lnSpc>
                <a:spcPct val="90000"/>
              </a:lnSpc>
            </a:pPr>
            <a:r>
              <a:rPr lang="en-US" sz="3500" dirty="0" smtClean="0"/>
              <a:t>2012: Agents of Change</a:t>
            </a:r>
          </a:p>
          <a:p>
            <a:pPr>
              <a:lnSpc>
                <a:spcPct val="90000"/>
              </a:lnSpc>
            </a:pPr>
            <a:r>
              <a:rPr lang="en-US" sz="3500" dirty="0" smtClean="0"/>
              <a:t>2011: New Frontier: battle intensifies to win hearts, minds and tech dollars</a:t>
            </a:r>
          </a:p>
          <a:p>
            <a:pPr>
              <a:lnSpc>
                <a:spcPct val="90000"/>
              </a:lnSpc>
            </a:pPr>
            <a:r>
              <a:rPr lang="en-US" sz="3500" dirty="0" smtClean="0"/>
              <a:t>2010: New Models, Core Systems</a:t>
            </a:r>
          </a:p>
          <a:p>
            <a:pPr>
              <a:lnSpc>
                <a:spcPct val="90000"/>
              </a:lnSpc>
            </a:pPr>
            <a:r>
              <a:rPr lang="en-US" sz="3500" dirty="0" smtClean="0"/>
              <a:t>2009: Investing in the Future</a:t>
            </a:r>
          </a:p>
          <a:p>
            <a:pPr>
              <a:lnSpc>
                <a:spcPct val="90000"/>
              </a:lnSpc>
            </a:pPr>
            <a:r>
              <a:rPr lang="en-US" sz="3500" dirty="0" smtClean="0"/>
              <a:t>2008</a:t>
            </a:r>
            <a:r>
              <a:rPr lang="en-US" sz="3500" dirty="0"/>
              <a:t>: Opportunity out of turmoil 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2007: An industry redefined 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2006: Reshuffling the deck 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2005: Gradual evolution 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2004: Migration down, innovation up 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2003: The competition heats up 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2002: Capturing the migrating customer </a:t>
            </a:r>
            <a:endParaRPr lang="en-US" sz="3500" dirty="0" smtClean="0"/>
          </a:p>
        </p:txBody>
      </p:sp>
    </p:spTree>
    <p:extLst>
      <p:ext uri="{BB962C8B-B14F-4D97-AF65-F5344CB8AC3E}">
        <p14:creationId xmlns="" xmlns:p14="http://schemas.microsoft.com/office/powerpoint/2010/main" val="13405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Source Integrated Library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09600" y="1527810"/>
            <a:ext cx="8153400" cy="4526280"/>
          </a:xfrm>
        </p:spPr>
        <p:txBody>
          <a:bodyPr/>
          <a:lstStyle/>
          <a:p>
            <a:r>
              <a:rPr lang="en-US" dirty="0" smtClean="0"/>
              <a:t>Major thread in library systems</a:t>
            </a:r>
            <a:r>
              <a:rPr lang="en-US" baseline="0" dirty="0" smtClean="0"/>
              <a:t> development</a:t>
            </a:r>
            <a:endParaRPr lang="en-US" dirty="0" smtClean="0"/>
          </a:p>
          <a:p>
            <a:pPr lvl="1"/>
            <a:r>
              <a:rPr lang="en-US" dirty="0" smtClean="0"/>
              <a:t>Koha</a:t>
            </a:r>
          </a:p>
          <a:p>
            <a:pPr lvl="1"/>
            <a:r>
              <a:rPr lang="en-US" dirty="0" smtClean="0"/>
              <a:t>Evergreen</a:t>
            </a:r>
          </a:p>
          <a:p>
            <a:pPr lvl="1"/>
            <a:r>
              <a:rPr lang="en-US" dirty="0" smtClean="0"/>
              <a:t>Kuali OLE</a:t>
            </a:r>
          </a:p>
        </p:txBody>
      </p:sp>
      <p:pic>
        <p:nvPicPr>
          <p:cNvPr id="1026" name="Picture 2" descr="http://koha-community.org/wp-content/blogs.dir/1/files/2010/02/kohalogo-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81" y="2362200"/>
            <a:ext cx="2631948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.vimeocdn.com/ps/188/015/1880159_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n Source Integrated Library Syst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5090151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47083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r>
              <a:rPr lang="en-US" baseline="0" dirty="0" smtClean="0"/>
              <a:t> Automation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indent="-320040"/>
            <a:r>
              <a:rPr lang="en-US" dirty="0" smtClean="0"/>
              <a:t>Koha</a:t>
            </a:r>
          </a:p>
          <a:p>
            <a:pPr marL="640080" lvl="1" indent="-320040"/>
            <a:r>
              <a:rPr lang="en-US" dirty="0" smtClean="0"/>
              <a:t>smaller public and academic libraries</a:t>
            </a:r>
          </a:p>
          <a:p>
            <a:pPr marL="640080" lvl="1" indent="-320040"/>
            <a:r>
              <a:rPr lang="en-US" dirty="0" smtClean="0"/>
              <a:t>Used for some consortia</a:t>
            </a:r>
            <a:r>
              <a:rPr lang="en-US" baseline="0" dirty="0" smtClean="0"/>
              <a:t> (SKLS)</a:t>
            </a:r>
          </a:p>
          <a:p>
            <a:pPr marL="320040" lvl="0" indent="-320040"/>
            <a:r>
              <a:rPr lang="en-US" dirty="0" smtClean="0"/>
              <a:t>Evergreen</a:t>
            </a:r>
          </a:p>
          <a:p>
            <a:pPr marL="640080" lvl="1" indent="-320040"/>
            <a:r>
              <a:rPr lang="en-US" dirty="0" smtClean="0"/>
              <a:t>Designed for Library Consortia</a:t>
            </a:r>
          </a:p>
          <a:p>
            <a:pPr marL="320040" lvl="0" indent="-320040"/>
            <a:r>
              <a:rPr lang="en-US" dirty="0" smtClean="0"/>
              <a:t>Kuali OLE</a:t>
            </a:r>
          </a:p>
          <a:p>
            <a:pPr marL="640080" lvl="1" indent="-320040"/>
            <a:r>
              <a:rPr lang="en-US" dirty="0" smtClean="0"/>
              <a:t>Designed for large</a:t>
            </a:r>
            <a:r>
              <a:rPr lang="en-US" baseline="0" dirty="0" smtClean="0"/>
              <a:t> research libraries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496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Traditional ILS</a:t>
            </a:r>
            <a:r>
              <a:rPr lang="en-US" baseline="0" dirty="0" smtClean="0"/>
              <a:t> developed in Open Source model</a:t>
            </a:r>
          </a:p>
          <a:p>
            <a:r>
              <a:rPr lang="en-US" baseline="0" dirty="0" smtClean="0"/>
              <a:t>Perl / MySQL / Linux</a:t>
            </a:r>
          </a:p>
          <a:p>
            <a:r>
              <a:rPr lang="en-US" baseline="0" dirty="0" smtClean="0"/>
              <a:t>Problems with </a:t>
            </a:r>
            <a:r>
              <a:rPr lang="en-US" baseline="0" dirty="0" err="1" smtClean="0"/>
              <a:t>scaleability</a:t>
            </a:r>
            <a:endParaRPr lang="en-US" baseline="0" dirty="0" smtClean="0"/>
          </a:p>
          <a:p>
            <a:pPr lvl="1"/>
            <a:r>
              <a:rPr lang="en-US" dirty="0" smtClean="0"/>
              <a:t>Apache SOLR,</a:t>
            </a:r>
            <a:r>
              <a:rPr lang="en-US" baseline="0" dirty="0" smtClean="0"/>
              <a:t> Plack added recently</a:t>
            </a:r>
          </a:p>
          <a:p>
            <a:pPr lvl="0"/>
            <a:r>
              <a:rPr lang="en-US" dirty="0" smtClean="0"/>
              <a:t>New US contracts</a:t>
            </a:r>
            <a:r>
              <a:rPr lang="en-US" baseline="0" dirty="0" smtClean="0"/>
              <a:t> going mostly to smaller public and academics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22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Koha Libraries Worldwide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658"/>
            <a:ext cx="9144000" cy="536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22878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Evergreen Libraries Worldwide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" y="1371600"/>
            <a:ext cx="889564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92053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Popular</a:t>
            </a:r>
            <a:r>
              <a:rPr lang="en-US" baseline="0" dirty="0" smtClean="0"/>
              <a:t> system for state funded initiatives</a:t>
            </a:r>
          </a:p>
          <a:p>
            <a:pPr lvl="1"/>
            <a:r>
              <a:rPr lang="en-US" dirty="0" smtClean="0"/>
              <a:t>Georgia Pines</a:t>
            </a:r>
          </a:p>
          <a:p>
            <a:pPr lvl="1"/>
            <a:r>
              <a:rPr lang="en-US" dirty="0" smtClean="0"/>
              <a:t>Virginia</a:t>
            </a:r>
            <a:r>
              <a:rPr lang="en-US" baseline="0" dirty="0" smtClean="0"/>
              <a:t> Evergreen</a:t>
            </a:r>
          </a:p>
          <a:p>
            <a:pPr lvl="1"/>
            <a:r>
              <a:rPr lang="en-US" baseline="0" dirty="0" smtClean="0"/>
              <a:t>Indiana Evergreen</a:t>
            </a:r>
          </a:p>
          <a:p>
            <a:pPr lvl="1"/>
            <a:r>
              <a:rPr lang="en-US" baseline="0" dirty="0" smtClean="0"/>
              <a:t>Pennsylvania Integrated Library System: SPARKS</a:t>
            </a:r>
          </a:p>
          <a:p>
            <a:pPr lvl="1"/>
            <a:r>
              <a:rPr lang="en-US" baseline="0" dirty="0" smtClean="0"/>
              <a:t>Massachusetts: CW/MARS, </a:t>
            </a:r>
            <a:r>
              <a:rPr lang="en-US" baseline="0" dirty="0" err="1" smtClean="0"/>
              <a:t>Bibliomation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Merimack</a:t>
            </a:r>
            <a:endParaRPr lang="en-US" baseline="0" dirty="0" smtClean="0"/>
          </a:p>
          <a:p>
            <a:pPr lvl="1"/>
            <a:r>
              <a:rPr lang="en-US" baseline="0" dirty="0" smtClean="0"/>
              <a:t>British Columbia SITKA</a:t>
            </a:r>
          </a:p>
          <a:p>
            <a:pPr lvl="1"/>
            <a:r>
              <a:rPr lang="en-US" dirty="0" smtClean="0"/>
              <a:t>North Carolina Cardinal</a:t>
            </a:r>
          </a:p>
          <a:p>
            <a:pPr lvl="1"/>
            <a:r>
              <a:rPr lang="en-US" dirty="0" smtClean="0"/>
              <a:t>Vermont: new</a:t>
            </a:r>
            <a:r>
              <a:rPr lang="en-US" baseline="0" dirty="0" smtClean="0"/>
              <a:t> Catamount project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426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Kuali 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Enterprise level library services platform</a:t>
            </a:r>
          </a:p>
          <a:p>
            <a:r>
              <a:rPr lang="en-US" dirty="0" smtClean="0"/>
              <a:t>Financial</a:t>
            </a:r>
            <a:r>
              <a:rPr lang="en-US" baseline="0" dirty="0" smtClean="0"/>
              <a:t> and in-kind contributions from investing institutions</a:t>
            </a:r>
          </a:p>
          <a:p>
            <a:r>
              <a:rPr lang="en-US" baseline="0" dirty="0" smtClean="0"/>
              <a:t>Matched by the Andrew W. Mellon Foundation</a:t>
            </a:r>
          </a:p>
          <a:p>
            <a:r>
              <a:rPr lang="en-US" baseline="0" dirty="0" smtClean="0"/>
              <a:t>Major academic libraries in the US involved as original investing partners</a:t>
            </a:r>
          </a:p>
          <a:p>
            <a:r>
              <a:rPr lang="en-US" baseline="0" dirty="0" smtClean="0"/>
              <a:t>UK: Senate House Library + Bloomsbury Colleges now committed in principal</a:t>
            </a:r>
          </a:p>
        </p:txBody>
      </p:sp>
    </p:spTree>
    <p:extLst>
      <p:ext uri="{BB962C8B-B14F-4D97-AF65-F5344CB8AC3E}">
        <p14:creationId xmlns="" xmlns:p14="http://schemas.microsoft.com/office/powerpoint/2010/main" val="14020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Kuali OLE Timetable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development since 2009</a:t>
            </a:r>
          </a:p>
          <a:p>
            <a:r>
              <a:rPr lang="en-US" dirty="0" smtClean="0"/>
              <a:t>Some libraries may go live in 2013</a:t>
            </a:r>
          </a:p>
          <a:p>
            <a:r>
              <a:rPr lang="en-US" dirty="0" smtClean="0"/>
              <a:t>GOKb project started in</a:t>
            </a:r>
            <a:r>
              <a:rPr lang="en-US" baseline="0" dirty="0" smtClean="0"/>
              <a:t> 2012 for e-resource management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4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ILS</a:t>
            </a:r>
            <a:r>
              <a:rPr lang="en-US" baseline="0" dirty="0" smtClean="0"/>
              <a:t>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indent="-320040"/>
            <a:r>
              <a:rPr lang="en-US" dirty="0" smtClean="0"/>
              <a:t>Partially</a:t>
            </a:r>
            <a:r>
              <a:rPr lang="en-US" baseline="0" dirty="0" smtClean="0"/>
              <a:t> funded through grant funding</a:t>
            </a:r>
          </a:p>
          <a:p>
            <a:pPr marL="640080" lvl="1" indent="-320040"/>
            <a:r>
              <a:rPr lang="en-US" dirty="0" smtClean="0"/>
              <a:t>IMLS</a:t>
            </a:r>
          </a:p>
          <a:p>
            <a:pPr marL="640080" lvl="1" indent="-320040"/>
            <a:r>
              <a:rPr lang="en-US" dirty="0" smtClean="0"/>
              <a:t>Andrew</a:t>
            </a:r>
            <a:r>
              <a:rPr lang="en-US" baseline="0" dirty="0" smtClean="0"/>
              <a:t> W. Mellon Foundation</a:t>
            </a:r>
          </a:p>
          <a:p>
            <a:pPr marL="640080" lvl="1" indent="-320040"/>
            <a:r>
              <a:rPr lang="en-US" baseline="0" dirty="0" smtClean="0"/>
              <a:t>State grants</a:t>
            </a:r>
          </a:p>
        </p:txBody>
      </p:sp>
    </p:spTree>
    <p:extLst>
      <p:ext uri="{BB962C8B-B14F-4D97-AF65-F5344CB8AC3E}">
        <p14:creationId xmlns="" xmlns:p14="http://schemas.microsoft.com/office/powerpoint/2010/main" val="33386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</a:t>
            </a:r>
            <a:r>
              <a:rPr lang="en-US" baseline="0" dirty="0" smtClean="0"/>
              <a:t>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Achieving</a:t>
            </a:r>
            <a:r>
              <a:rPr lang="en-US" baseline="0" dirty="0" smtClean="0"/>
              <a:t> openness has risen as the key driver behind library technology strategies</a:t>
            </a:r>
          </a:p>
          <a:p>
            <a:pPr rtl="0" eaLnBrk="1" latinLnBrk="0" hangingPunct="1"/>
            <a:r>
              <a:rPr kumimoji="0" lang="en-US" sz="2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Libraries need  to do more with their data</a:t>
            </a:r>
            <a:endParaRPr lang="en-US" sz="2900" dirty="0" smtClean="0">
              <a:effectLst/>
            </a:endParaRPr>
          </a:p>
          <a:p>
            <a:pPr rtl="0" eaLnBrk="1" latinLnBrk="0" hangingPunct="1"/>
            <a:r>
              <a:rPr kumimoji="0" lang="en-US" sz="2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 to improve customer experience and operational efficiencies</a:t>
            </a:r>
            <a:endParaRPr lang="en-US" dirty="0" smtClean="0">
              <a:effectLst/>
            </a:endParaRPr>
          </a:p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Interoperability</a:t>
            </a:r>
            <a:endParaRPr lang="en-US" sz="2900" dirty="0" smtClean="0">
              <a:effectLst/>
            </a:endParaRPr>
          </a:p>
          <a:p>
            <a:r>
              <a:rPr lang="en-US" b="1" baseline="0" dirty="0" smtClean="0"/>
              <a:t>Open source </a:t>
            </a:r>
            <a:r>
              <a:rPr lang="en-US" baseline="0" dirty="0" smtClean="0"/>
              <a:t>– full access to internal program of the application</a:t>
            </a:r>
          </a:p>
          <a:p>
            <a:r>
              <a:rPr lang="en-US" b="1" baseline="0" dirty="0" smtClean="0"/>
              <a:t>Open API’s </a:t>
            </a:r>
            <a:r>
              <a:rPr lang="en-US" baseline="0" dirty="0" smtClean="0"/>
              <a:t>– expose programmatic interfaces to data and functionality</a:t>
            </a:r>
          </a:p>
        </p:txBody>
      </p:sp>
    </p:spTree>
    <p:extLst>
      <p:ext uri="{BB962C8B-B14F-4D97-AF65-F5344CB8AC3E}">
        <p14:creationId xmlns="" xmlns:p14="http://schemas.microsoft.com/office/powerpoint/2010/main" val="29650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685800"/>
            <a:ext cx="8153400" cy="869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Library Technology Reports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Resource Sharing in Libraries: Concepts, Products, Technologies, and Trends</a:t>
            </a:r>
          </a:p>
          <a:p>
            <a:r>
              <a:rPr lang="en-US" dirty="0" smtClean="0"/>
              <a:t>January 2013</a:t>
            </a:r>
          </a:p>
          <a:p>
            <a:r>
              <a:rPr lang="en-US" dirty="0" err="1" smtClean="0"/>
              <a:t>Vol</a:t>
            </a:r>
            <a:r>
              <a:rPr lang="en-US" dirty="0" smtClean="0"/>
              <a:t> 49, No. 1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encrypted-tbn3.gstatic.com/images?q=tbn:ANd9GcSmrs_Tnh2v8W-w8B5n-EeQQWNQo1yRER1z08CoCjh1H6c7Z9hk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5" y="2362200"/>
            <a:ext cx="3275648" cy="4204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01150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</a:t>
            </a:r>
            <a:r>
              <a:rPr lang="en-US" baseline="0" dirty="0" smtClean="0"/>
              <a:t> Resources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5829440"/>
              </p:ext>
            </p:extLst>
          </p:nvPr>
        </p:nvGraphicFramePr>
        <p:xfrm>
          <a:off x="76201" y="544831"/>
          <a:ext cx="9067799" cy="6236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7676"/>
                <a:gridCol w="780623"/>
                <a:gridCol w="913900"/>
                <a:gridCol w="913900"/>
                <a:gridCol w="913900"/>
                <a:gridCol w="913900"/>
                <a:gridCol w="913900"/>
              </a:tblGrid>
              <a:tr h="2448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Company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Dev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Sup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Sales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Admin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Other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7111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Ex Libris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u="none" strike="noStrike" dirty="0">
                          <a:effectLst/>
                        </a:rPr>
                        <a:t>170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231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512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11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Follett Software Company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u="none" strike="noStrike" dirty="0">
                          <a:effectLst/>
                        </a:rPr>
                        <a:t>87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143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365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11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Innovative Interfaces, Inc.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u="none" strike="noStrike" dirty="0">
                          <a:effectLst/>
                        </a:rPr>
                        <a:t>83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158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311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11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SirsiDynix Corporation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u="none" strike="noStrike" dirty="0">
                          <a:effectLst/>
                        </a:rPr>
                        <a:t>84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166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51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380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11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Serials Solutions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u="none" strike="noStrike" dirty="0">
                          <a:effectLst/>
                        </a:rPr>
                        <a:t>80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57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237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11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Axiell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u="none" strike="noStrike" dirty="0">
                          <a:effectLst/>
                        </a:rPr>
                        <a:t>57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226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11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The Library Corporation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u="none" strike="noStrike" dirty="0">
                          <a:effectLst/>
                        </a:rPr>
                        <a:t>39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199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11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Polaris Library Systems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42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86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11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VTLS Inc.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110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62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Koha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111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ByWater Solutions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13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627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Catalyst 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627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BibLibre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 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 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 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 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62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Koha Total (estimated)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111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PTFS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>
                          <a:effectLst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155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62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Evergreen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335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Equinox Software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69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e-books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Academic libraries:</a:t>
            </a:r>
            <a:r>
              <a:rPr lang="en-US" baseline="0" dirty="0" smtClean="0"/>
              <a:t> e-books included in aggregated content packages</a:t>
            </a:r>
          </a:p>
          <a:p>
            <a:pPr lvl="1"/>
            <a:r>
              <a:rPr lang="en-US" dirty="0" smtClean="0"/>
              <a:t>E-books used primarily for research</a:t>
            </a:r>
            <a:r>
              <a:rPr lang="en-US" baseline="0" dirty="0" smtClean="0"/>
              <a:t> and consultation, not long reading</a:t>
            </a:r>
          </a:p>
          <a:p>
            <a:pPr lvl="0"/>
            <a:r>
              <a:rPr lang="en-US" dirty="0" smtClean="0"/>
              <a:t>Public Libraries:</a:t>
            </a:r>
            <a:r>
              <a:rPr lang="en-US" baseline="0" dirty="0" smtClean="0"/>
              <a:t> Subscriptions to e-book services that provide an outsourced collection of loanable e-books</a:t>
            </a:r>
          </a:p>
          <a:p>
            <a:pPr lvl="0"/>
            <a:r>
              <a:rPr lang="en-US" baseline="0" dirty="0" smtClean="0"/>
              <a:t>K-12 Schools, Colleges, Universities: interest in electronic textbooks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36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E-Book Challenges</a:t>
            </a:r>
            <a:r>
              <a:rPr lang="en-US" baseline="0" dirty="0" smtClean="0"/>
              <a:t> for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Work toward legal framework that preserves the role and value of libraries to provide</a:t>
            </a:r>
            <a:r>
              <a:rPr lang="en-US" baseline="0" dirty="0" smtClean="0"/>
              <a:t> access to materials without cost</a:t>
            </a:r>
          </a:p>
          <a:p>
            <a:r>
              <a:rPr lang="en-US" baseline="0" dirty="0" smtClean="0"/>
              <a:t>Work toward business model where libraries can acquire materials at reasonable costs</a:t>
            </a:r>
          </a:p>
          <a:p>
            <a:r>
              <a:rPr lang="en-US" baseline="0" dirty="0" smtClean="0"/>
              <a:t>Deliver materials with through a user-friendly experience</a:t>
            </a:r>
          </a:p>
          <a:p>
            <a:pPr lvl="1"/>
            <a:r>
              <a:rPr lang="en-US" baseline="0" dirty="0" smtClean="0"/>
              <a:t>It should be easier to borrow an e-book from a library than purchase one from an online store</a:t>
            </a:r>
          </a:p>
        </p:txBody>
      </p:sp>
    </p:spTree>
    <p:extLst>
      <p:ext uri="{BB962C8B-B14F-4D97-AF65-F5344CB8AC3E}">
        <p14:creationId xmlns="" xmlns:p14="http://schemas.microsoft.com/office/powerpoint/2010/main" val="31402277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Integrating</a:t>
            </a:r>
            <a:r>
              <a:rPr lang="en-US" baseline="0" dirty="0" smtClean="0"/>
              <a:t> e-Books into Library Automation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approach involves mostly outsourced arrangements</a:t>
            </a:r>
          </a:p>
          <a:p>
            <a:r>
              <a:rPr lang="en-US" dirty="0" smtClean="0"/>
              <a:t>Collections</a:t>
            </a:r>
            <a:r>
              <a:rPr lang="en-US" baseline="0" dirty="0" smtClean="0"/>
              <a:t> licensed wholesale from single provider</a:t>
            </a:r>
          </a:p>
          <a:p>
            <a:r>
              <a:rPr lang="en-US" baseline="0" dirty="0" smtClean="0"/>
              <a:t>Hand-off to DRM and delivery systems of providers</a:t>
            </a:r>
          </a:p>
          <a:p>
            <a:r>
              <a:rPr lang="en-US" baseline="0" dirty="0" smtClean="0"/>
              <a:t>Loading of MARC records into local catalog with linking mechanisms</a:t>
            </a:r>
          </a:p>
          <a:p>
            <a:r>
              <a:rPr lang="en-US" baseline="0" dirty="0" smtClean="0"/>
              <a:t>No ability to see availability status of e-books from the library’s online catalog or discovery interface</a:t>
            </a:r>
          </a:p>
        </p:txBody>
      </p:sp>
    </p:spTree>
    <p:extLst>
      <p:ext uri="{BB962C8B-B14F-4D97-AF65-F5344CB8AC3E}">
        <p14:creationId xmlns="" xmlns:p14="http://schemas.microsoft.com/office/powerpoint/2010/main" val="13139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</a:t>
            </a:r>
            <a:r>
              <a:rPr lang="en-US" baseline="0" dirty="0" smtClean="0"/>
              <a:t> / Business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E-book</a:t>
            </a:r>
            <a:r>
              <a:rPr lang="en-US" baseline="0" dirty="0" smtClean="0"/>
              <a:t> products generally involve licenses that provide access to titles but may not constitute full ownership of materials.</a:t>
            </a:r>
          </a:p>
          <a:p>
            <a:r>
              <a:rPr lang="en-US" baseline="0" dirty="0" smtClean="0"/>
              <a:t>Will libraries need to re-purchase  titles if they switch e-book providers</a:t>
            </a:r>
          </a:p>
          <a:p>
            <a:r>
              <a:rPr lang="en-US" baseline="0" dirty="0" smtClean="0"/>
              <a:t>Lending models mostly adhere to restrictions consistent with print:</a:t>
            </a:r>
          </a:p>
          <a:p>
            <a:pPr lvl="1"/>
            <a:r>
              <a:rPr lang="en-US" dirty="0" smtClean="0"/>
              <a:t>Only one reader</a:t>
            </a:r>
            <a:r>
              <a:rPr lang="en-US" baseline="0" dirty="0" smtClean="0"/>
              <a:t> can access each  copy licensed</a:t>
            </a:r>
          </a:p>
          <a:p>
            <a:pPr lvl="1"/>
            <a:r>
              <a:rPr lang="en-US" baseline="0" dirty="0" smtClean="0"/>
              <a:t>Digital copies may need to be repurchased after designated number of uses (Example HarperCollins)</a:t>
            </a:r>
          </a:p>
          <a:p>
            <a:pPr lvl="0"/>
            <a:r>
              <a:rPr lang="en-US" dirty="0" smtClean="0"/>
              <a:t>No “doctrine of first sale:” Rights</a:t>
            </a:r>
            <a:r>
              <a:rPr lang="en-US" baseline="0" dirty="0" smtClean="0"/>
              <a:t> of the library limited by the publishers</a:t>
            </a:r>
          </a:p>
        </p:txBody>
      </p:sp>
    </p:spTree>
    <p:extLst>
      <p:ext uri="{BB962C8B-B14F-4D97-AF65-F5344CB8AC3E}">
        <p14:creationId xmlns="" xmlns:p14="http://schemas.microsoft.com/office/powerpoint/2010/main" val="29484043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library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Provide</a:t>
            </a:r>
            <a:r>
              <a:rPr lang="en-US" baseline="0" dirty="0" smtClean="0"/>
              <a:t> the same types of management control for e-books as other collection component</a:t>
            </a:r>
          </a:p>
          <a:p>
            <a:pPr lvl="1"/>
            <a:r>
              <a:rPr lang="en-US" dirty="0" smtClean="0"/>
              <a:t>Acquisitions:</a:t>
            </a:r>
            <a:r>
              <a:rPr lang="en-US" baseline="0" dirty="0" smtClean="0"/>
              <a:t> select and acquire materials from multiple providers</a:t>
            </a:r>
          </a:p>
          <a:p>
            <a:pPr lvl="1"/>
            <a:r>
              <a:rPr lang="en-US" baseline="0" dirty="0" smtClean="0"/>
              <a:t>Cataloging: High-quality descriptive metadata</a:t>
            </a:r>
          </a:p>
          <a:p>
            <a:pPr lvl="2"/>
            <a:r>
              <a:rPr lang="en-US" dirty="0" smtClean="0"/>
              <a:t>Electronic copies</a:t>
            </a:r>
            <a:r>
              <a:rPr lang="en-US" baseline="0" dirty="0" smtClean="0"/>
              <a:t> appropriately aligned with those in print or other media</a:t>
            </a:r>
          </a:p>
          <a:p>
            <a:pPr lvl="1"/>
            <a:r>
              <a:rPr lang="en-US" dirty="0" smtClean="0"/>
              <a:t>Circulation: Integrated with other media.</a:t>
            </a:r>
            <a:r>
              <a:rPr lang="en-US" baseline="0" dirty="0" smtClean="0"/>
              <a:t> </a:t>
            </a:r>
          </a:p>
          <a:p>
            <a:pPr lvl="2"/>
            <a:r>
              <a:rPr lang="en-US" dirty="0" smtClean="0"/>
              <a:t>Option</a:t>
            </a:r>
            <a:r>
              <a:rPr lang="en-US" baseline="0" dirty="0" smtClean="0"/>
              <a:t> to lend e-reader devices</a:t>
            </a:r>
          </a:p>
          <a:p>
            <a:pPr lvl="1"/>
            <a:r>
              <a:rPr lang="en-US" dirty="0" smtClean="0"/>
              <a:t>Discovery</a:t>
            </a:r>
          </a:p>
          <a:p>
            <a:pPr lvl="2"/>
            <a:r>
              <a:rPr lang="en-US" dirty="0" smtClean="0"/>
              <a:t>Integrated with all other formats</a:t>
            </a:r>
          </a:p>
          <a:p>
            <a:pPr lvl="2"/>
            <a:r>
              <a:rPr lang="en-US" dirty="0" smtClean="0"/>
              <a:t>Unified environment</a:t>
            </a:r>
            <a:r>
              <a:rPr lang="en-US" baseline="0" dirty="0" smtClean="0"/>
              <a:t> for content delivery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25258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Polaris </a:t>
            </a:r>
          </a:p>
          <a:p>
            <a:pPr lvl="1"/>
            <a:r>
              <a:rPr lang="en-US" dirty="0" smtClean="0"/>
              <a:t>3M Cloud library</a:t>
            </a:r>
          </a:p>
          <a:p>
            <a:r>
              <a:rPr lang="en-US" dirty="0" smtClean="0"/>
              <a:t>SirsiDynix</a:t>
            </a:r>
          </a:p>
          <a:p>
            <a:pPr lvl="1"/>
            <a:r>
              <a:rPr lang="en-US" dirty="0" smtClean="0"/>
              <a:t>Baker</a:t>
            </a:r>
            <a:r>
              <a:rPr lang="en-US" baseline="0" dirty="0" smtClean="0"/>
              <a:t> &amp; Taylor Axis 360</a:t>
            </a:r>
          </a:p>
          <a:p>
            <a:pPr lvl="1"/>
            <a:r>
              <a:rPr lang="en-US" baseline="0" dirty="0" smtClean="0"/>
              <a:t>Recorded Books</a:t>
            </a:r>
          </a:p>
          <a:p>
            <a:pPr lvl="1"/>
            <a:r>
              <a:rPr lang="en-US" baseline="0" dirty="0" smtClean="0"/>
              <a:t>Overdrive</a:t>
            </a:r>
          </a:p>
          <a:p>
            <a:pPr lvl="1"/>
            <a:r>
              <a:rPr lang="en-US" baseline="0" dirty="0" smtClean="0"/>
              <a:t>3M Cloud Library</a:t>
            </a:r>
            <a:endParaRPr lang="en-US" dirty="0" smtClean="0"/>
          </a:p>
          <a:p>
            <a:r>
              <a:rPr lang="en-US" dirty="0" smtClean="0"/>
              <a:t>The Library Corporation</a:t>
            </a:r>
          </a:p>
          <a:p>
            <a:pPr lvl="1"/>
            <a:r>
              <a:rPr lang="en-US" dirty="0" smtClean="0"/>
              <a:t>Overdrive</a:t>
            </a:r>
          </a:p>
          <a:p>
            <a:pPr lvl="1"/>
            <a:r>
              <a:rPr lang="en-US" dirty="0" err="1" smtClean="0"/>
              <a:t>eBiblioFile</a:t>
            </a:r>
            <a:r>
              <a:rPr lang="en-US" dirty="0" smtClean="0"/>
              <a:t> MARC records for e-book collections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1523861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to materials controlled through Digital Rights Management </a:t>
            </a:r>
          </a:p>
          <a:p>
            <a:r>
              <a:rPr lang="en-US" baseline="0" dirty="0" smtClean="0"/>
              <a:t>Closed ecosystems that control content through identity management and rights policies</a:t>
            </a:r>
          </a:p>
          <a:p>
            <a:r>
              <a:rPr lang="en-US" baseline="0" dirty="0" smtClean="0"/>
              <a:t>Imposes significant overhead on the user experience:</a:t>
            </a:r>
          </a:p>
          <a:p>
            <a:pPr lvl="1"/>
            <a:r>
              <a:rPr lang="en-US" dirty="0" smtClean="0"/>
              <a:t>Download</a:t>
            </a:r>
            <a:r>
              <a:rPr lang="en-US" baseline="0" dirty="0" smtClean="0"/>
              <a:t> an install DRM components</a:t>
            </a:r>
          </a:p>
          <a:p>
            <a:pPr lvl="1"/>
            <a:r>
              <a:rPr lang="en-US" baseline="0" dirty="0" smtClean="0"/>
              <a:t>Establish user credentials in site trusted by DRM</a:t>
            </a:r>
          </a:p>
          <a:p>
            <a:pPr lvl="1"/>
            <a:r>
              <a:rPr lang="en-US" baseline="0" dirty="0" smtClean="0"/>
              <a:t>Works only with devices that comply with DRM restrictions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1192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Technology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Supplementing your local collection through resource sharing is a smart way to ensure your library has the resources to satisfy the needs of your users. Marshall Breeding’s new </a:t>
            </a:r>
            <a:r>
              <a:rPr lang="en-US" i="1" dirty="0" smtClean="0"/>
              <a:t>Library Technology Report</a:t>
            </a:r>
            <a:r>
              <a:rPr lang="en-US" dirty="0" smtClean="0"/>
              <a:t> explores technologies and strategies for sharing resources, helping you streamline workflows and improve resource-sharing services by covering key strategies like interlibrary loan, consortial borrowing, document delivery, and shared collections. You’ll also learn about such trends and services as:</a:t>
            </a:r>
          </a:p>
          <a:p>
            <a:r>
              <a:rPr lang="en-US" dirty="0" smtClean="0"/>
              <a:t>OCLC WorldCat Resource Sharing, and other systems that facilitate cooperative, reciprocal lending</a:t>
            </a:r>
          </a:p>
          <a:p>
            <a:r>
              <a:rPr lang="en-US" dirty="0" smtClean="0"/>
              <a:t>System-to-system communications that allow integrated systems to interact with resource-sharing environments</a:t>
            </a:r>
          </a:p>
          <a:p>
            <a:r>
              <a:rPr lang="en-US" dirty="0" smtClean="0"/>
              <a:t>Technical components that reliably automate patron requests, routing to suppliers with tools for tracking, reporting, and staff intervention as needed</a:t>
            </a:r>
          </a:p>
          <a:p>
            <a:r>
              <a:rPr lang="en-US" dirty="0" smtClean="0"/>
              <a:t>Specialized applications that simplify document delivery, such as Ariel, Odyssey, or OCLC’s Article Exchange</a:t>
            </a:r>
          </a:p>
          <a:p>
            <a:r>
              <a:rPr lang="en-US" dirty="0" smtClean="0"/>
              <a:t>How the NISO Circulation Interchange Protocol (NCIP) can enable borrowing among consortial libraries using separate integrated library systems </a:t>
            </a:r>
          </a:p>
          <a:p>
            <a:r>
              <a:rPr lang="en-US" dirty="0" smtClean="0"/>
              <a:t>The Orbis Cascade Alliance consortium, examined using a case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18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9789</TotalTime>
  <Words>2620</Words>
  <Application>Microsoft Office PowerPoint</Application>
  <PresentationFormat>On-screen Show (4:3)</PresentationFormat>
  <Paragraphs>561</Paragraphs>
  <Slides>87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Median</vt:lpstr>
      <vt:lpstr>Exploring Current Technology Trends</vt:lpstr>
      <vt:lpstr>Research Agenda</vt:lpstr>
      <vt:lpstr>Research and Reports</vt:lpstr>
      <vt:lpstr>Sources and Scope</vt:lpstr>
      <vt:lpstr>Library Technology Guides</vt:lpstr>
      <vt:lpstr>Library Journal Automation Marketplace</vt:lpstr>
      <vt:lpstr>LJ Automation Marketplace</vt:lpstr>
      <vt:lpstr>Library Technology Reports </vt:lpstr>
      <vt:lpstr>Library Technology Reports</vt:lpstr>
      <vt:lpstr>Academic Libraries in China</vt:lpstr>
      <vt:lpstr>Academic Libraries in Taiwan</vt:lpstr>
      <vt:lpstr>Public Libraries in Kansas</vt:lpstr>
      <vt:lpstr>Academic Libraries in Sweden</vt:lpstr>
      <vt:lpstr>Public Libraries in Sweden</vt:lpstr>
      <vt:lpstr>Libraries in Denmark</vt:lpstr>
      <vt:lpstr>Libraries in Finland</vt:lpstr>
      <vt:lpstr>Libraries in Norway</vt:lpstr>
      <vt:lpstr>ILS Turnover Report</vt:lpstr>
      <vt:lpstr>ILS Turnover Report – Reverse</vt:lpstr>
      <vt:lpstr>Mergers and Acquisitions</vt:lpstr>
      <vt:lpstr>Mergers and Acquisitions</vt:lpstr>
      <vt:lpstr>Key Context: Libraries in Transition</vt:lpstr>
      <vt:lpstr>Slide 23</vt:lpstr>
      <vt:lpstr>Slide 24</vt:lpstr>
      <vt:lpstr>Reconceptualization of Automation</vt:lpstr>
      <vt:lpstr>Overarching concern</vt:lpstr>
      <vt:lpstr>Major Technology Trends</vt:lpstr>
      <vt:lpstr>Cloud Computing for Libraries</vt:lpstr>
      <vt:lpstr>Fundamental technology shift</vt:lpstr>
      <vt:lpstr>Local Computing</vt:lpstr>
      <vt:lpstr>Virtualization</vt:lpstr>
      <vt:lpstr>Cloud Computing</vt:lpstr>
      <vt:lpstr>Beyond “Cloudwashing”</vt:lpstr>
      <vt:lpstr>Cloud computing – characteristics</vt:lpstr>
      <vt:lpstr>Gartner Hype Cycle 2009</vt:lpstr>
      <vt:lpstr>Gartner Hype Cycle 2010</vt:lpstr>
      <vt:lpstr>Gartner Hype Cycle 2011</vt:lpstr>
      <vt:lpstr>Gartner Hype Cycle 2012 </vt:lpstr>
      <vt:lpstr>Infrastructure-as-a-service</vt:lpstr>
      <vt:lpstr>Amazon EC2</vt:lpstr>
      <vt:lpstr>Software as a Service</vt:lpstr>
      <vt:lpstr>Software-as-a-Service</vt:lpstr>
      <vt:lpstr>Data as a service</vt:lpstr>
      <vt:lpstr>Budget Allocations</vt:lpstr>
      <vt:lpstr>Storage-as-a-Service</vt:lpstr>
      <vt:lpstr>Data as a service</vt:lpstr>
      <vt:lpstr>Application service provider</vt:lpstr>
      <vt:lpstr>ASP vs SaaS</vt:lpstr>
      <vt:lpstr>Platform-as-a-Service</vt:lpstr>
      <vt:lpstr>Mobile Computing</vt:lpstr>
      <vt:lpstr>Mobile computing</vt:lpstr>
      <vt:lpstr>Mobile analytics</vt:lpstr>
      <vt:lpstr>Responsive Web design</vt:lpstr>
      <vt:lpstr>App vs Mobile Web site</vt:lpstr>
      <vt:lpstr>Mobile access by region</vt:lpstr>
      <vt:lpstr>Linked Data</vt:lpstr>
      <vt:lpstr>Linked data techniques</vt:lpstr>
      <vt:lpstr>Open Linked Data</vt:lpstr>
      <vt:lpstr>Bibliographic transport</vt:lpstr>
      <vt:lpstr>Other bibliographic standards</vt:lpstr>
      <vt:lpstr>Social computing</vt:lpstr>
      <vt:lpstr>Social identity</vt:lpstr>
      <vt:lpstr>Social Computing in Libraries</vt:lpstr>
      <vt:lpstr>Service-oriented Architectures</vt:lpstr>
      <vt:lpstr>Application Programming Interfaces</vt:lpstr>
      <vt:lpstr>Open Source / Open Access</vt:lpstr>
      <vt:lpstr>Enterprise Interoperability</vt:lpstr>
      <vt:lpstr>Shared Infrastructure</vt:lpstr>
      <vt:lpstr>Tagging and inventory Technologies</vt:lpstr>
      <vt:lpstr>Open Source Integrated Library Systems</vt:lpstr>
      <vt:lpstr>Open Source Automation Systems</vt:lpstr>
      <vt:lpstr>Koha</vt:lpstr>
      <vt:lpstr>Koha Libraries Worldwide</vt:lpstr>
      <vt:lpstr>Evergreen Libraries Worldwide</vt:lpstr>
      <vt:lpstr>Evergreen</vt:lpstr>
      <vt:lpstr>Kuali OLE</vt:lpstr>
      <vt:lpstr>Kuali OLE Timetable</vt:lpstr>
      <vt:lpstr>Open Source ILS environment</vt:lpstr>
      <vt:lpstr>Open Systems</vt:lpstr>
      <vt:lpstr>Development Resources</vt:lpstr>
      <vt:lpstr>The rise of e-books</vt:lpstr>
      <vt:lpstr>E-Book Challenges for Libraries</vt:lpstr>
      <vt:lpstr>Integrating e-Books into Library Automation Infrastructure</vt:lpstr>
      <vt:lpstr>Legal / Business issues</vt:lpstr>
      <vt:lpstr>Challenges for library automation</vt:lpstr>
      <vt:lpstr>Recent partnerships</vt:lpstr>
      <vt:lpstr>Technology Issues</vt:lpstr>
    </vt:vector>
  </TitlesOfParts>
  <Company>librarytechnology.org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Consuls Presentation</dc:title>
  <dc:creator>Marshall Breeding</dc:creator>
  <cp:lastModifiedBy>HKU Libraries</cp:lastModifiedBy>
  <cp:revision>94</cp:revision>
  <dcterms:created xsi:type="dcterms:W3CDTF">2012-07-14T20:54:04Z</dcterms:created>
  <dcterms:modified xsi:type="dcterms:W3CDTF">2013-04-25T04:59:01Z</dcterms:modified>
</cp:coreProperties>
</file>