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embedTrueTypeFonts="1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3004800" cy="9753600"/>
  <p:notesSz cx="6858000" cy="9144000"/>
  <p:embeddedFontLst>
    <p:embeddedFont>
      <p:font typeface="Viner Hand ITC" panose="03070502030502020203" pitchFamily="66" charset="0"/>
      <p:regular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Papyrus" panose="03070502060502030205" pitchFamily="66" charset="0"/>
      <p:regular r:id="rId32"/>
    </p:embeddedFont>
  </p:embeddedFontLst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1pPr>
    <a:lvl2pPr marL="342900" algn="ctr" defTabSz="584200" rtl="0" fontAlgn="base" hangingPunct="0"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2pPr>
    <a:lvl3pPr marL="685800" algn="ctr" defTabSz="584200" rtl="0" fontAlgn="base" hangingPunct="0"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3pPr>
    <a:lvl4pPr marL="1028700" algn="ctr" defTabSz="584200" rtl="0" fontAlgn="base" hangingPunct="0"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4pPr>
    <a:lvl5pPr marL="1371600" algn="ctr" defTabSz="584200" rtl="0" fontAlgn="base" hangingPunct="0"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5pPr>
    <a:lvl6pPr marL="2286000" algn="l" defTabSz="914400" rtl="0" eaLnBrk="1" latinLnBrk="0" hangingPunct="1"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6pPr>
    <a:lvl7pPr marL="2743200" algn="l" defTabSz="914400" rtl="0" eaLnBrk="1" latinLnBrk="0" hangingPunct="1"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7pPr>
    <a:lvl8pPr marL="3200400" algn="l" defTabSz="914400" rtl="0" eaLnBrk="1" latinLnBrk="0" hangingPunct="1"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8pPr>
    <a:lvl9pPr marL="3657600" algn="l" defTabSz="914400" rtl="0" eaLnBrk="1" latinLnBrk="0" hangingPunct="1">
      <a:defRPr sz="3600" kern="1200">
        <a:solidFill>
          <a:srgbClr val="4F4A37"/>
        </a:solidFill>
        <a:latin typeface="Didot" charset="0"/>
        <a:ea typeface="Didot" charset="0"/>
        <a:cs typeface="Didot" charset="0"/>
        <a:sym typeface="Dido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Noteworthy Bold" charset="0"/>
              </a:rPr>
              <a:t>Second level</a:t>
            </a:r>
          </a:p>
          <a:p>
            <a:pPr lvl="2"/>
            <a:r>
              <a:rPr lang="en-US" smtClean="0">
                <a:sym typeface="Noteworthy Bold" charset="0"/>
              </a:rPr>
              <a:t>Third level</a:t>
            </a:r>
          </a:p>
          <a:p>
            <a:pPr lvl="3"/>
            <a:r>
              <a:rPr lang="en-US" smtClean="0">
                <a:sym typeface="Noteworthy Bold" charset="0"/>
              </a:rPr>
              <a:t>Fourth level</a:t>
            </a:r>
          </a:p>
          <a:p>
            <a:pPr lvl="4"/>
            <a:r>
              <a:rPr lang="en-US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527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buClr>
        <a:srgbClr val="876552"/>
      </a:buClr>
      <a:buFont typeface="Georgia" pitchFamily="18" charset="0"/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6248400"/>
            <a:ext cx="2698750" cy="247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6248400"/>
            <a:ext cx="7943850" cy="247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3022600"/>
            <a:ext cx="5321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22600"/>
            <a:ext cx="5321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571500"/>
            <a:ext cx="2698750" cy="816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571500"/>
            <a:ext cx="7943850" cy="816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5016500"/>
            <a:ext cx="5321300" cy="208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321300" cy="208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7632700"/>
            <a:ext cx="53213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632700"/>
            <a:ext cx="53213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1473200"/>
            <a:ext cx="2698750" cy="562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1473200"/>
            <a:ext cx="7943850" cy="562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104900" y="6248400"/>
            <a:ext cx="10795000" cy="1397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7632700"/>
            <a:ext cx="10795000" cy="10922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charset="0"/>
              </a:rPr>
              <a:t>Second level</a:t>
            </a:r>
          </a:p>
          <a:p>
            <a:pPr lvl="2"/>
            <a:r>
              <a:rPr lang="en-US" smtClean="0">
                <a:sym typeface="Didot" charset="0"/>
              </a:rPr>
              <a:t>Third level</a:t>
            </a:r>
          </a:p>
          <a:p>
            <a:pPr lvl="3"/>
            <a:r>
              <a:rPr lang="en-US" smtClean="0">
                <a:sym typeface="Didot" charset="0"/>
              </a:rPr>
              <a:t>Fourth level</a:t>
            </a:r>
          </a:p>
          <a:p>
            <a:pPr lvl="4"/>
            <a:r>
              <a:rPr lang="en-US" smtClean="0">
                <a:sym typeface="Dido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1pPr>
      <a:lvl2pPr marL="3429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2pPr>
      <a:lvl3pPr marL="685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3pPr>
      <a:lvl4pPr marL="10287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4pPr>
      <a:lvl5pPr marL="13716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5pPr>
      <a:lvl6pPr marL="1828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6pPr>
      <a:lvl7pPr marL="22860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7pPr>
      <a:lvl8pPr marL="27432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8pPr>
      <a:lvl9pPr marL="32004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1pPr>
      <a:lvl2pPr marL="3429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2pPr>
      <a:lvl3pPr marL="685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3pPr>
      <a:lvl4pPr marL="10287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4pPr>
      <a:lvl5pPr marL="13716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5pPr>
      <a:lvl6pPr marL="1828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6pPr>
      <a:lvl7pPr marL="22860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7pPr>
      <a:lvl8pPr marL="27432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8pPr>
      <a:lvl9pPr marL="32004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104900" y="571500"/>
            <a:ext cx="10795000" cy="23622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3022600"/>
            <a:ext cx="10795000" cy="571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charset="0"/>
              </a:rPr>
              <a:t>Second level</a:t>
            </a:r>
          </a:p>
          <a:p>
            <a:pPr lvl="2"/>
            <a:r>
              <a:rPr lang="en-US" smtClean="0">
                <a:sym typeface="Didot" charset="0"/>
              </a:rPr>
              <a:t>Third level</a:t>
            </a:r>
          </a:p>
          <a:p>
            <a:pPr lvl="3"/>
            <a:r>
              <a:rPr lang="en-US" smtClean="0">
                <a:sym typeface="Didot" charset="0"/>
              </a:rPr>
              <a:t>Fourth level</a:t>
            </a:r>
          </a:p>
          <a:p>
            <a:pPr lvl="4"/>
            <a:r>
              <a:rPr lang="en-US" smtClean="0">
                <a:sym typeface="Dido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1pPr>
      <a:lvl2pPr marL="3429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2pPr>
      <a:lvl3pPr marL="685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3pPr>
      <a:lvl4pPr marL="10287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4pPr>
      <a:lvl5pPr marL="13716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5pPr>
      <a:lvl6pPr marL="1828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6pPr>
      <a:lvl7pPr marL="22860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7pPr>
      <a:lvl8pPr marL="27432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8pPr>
      <a:lvl9pPr marL="32004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/>
          </p:cNvSpPr>
          <p:nvPr>
            <p:ph type="title"/>
          </p:nvPr>
        </p:nvSpPr>
        <p:spPr bwMode="auto">
          <a:xfrm>
            <a:off x="1104900" y="1473200"/>
            <a:ext cx="10795000" cy="3556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5016500"/>
            <a:ext cx="10795000" cy="20828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charset="0"/>
              </a:rPr>
              <a:t>Second level</a:t>
            </a:r>
          </a:p>
          <a:p>
            <a:pPr lvl="2"/>
            <a:r>
              <a:rPr lang="en-US" smtClean="0">
                <a:sym typeface="Didot" charset="0"/>
              </a:rPr>
              <a:t>Third level</a:t>
            </a:r>
          </a:p>
          <a:p>
            <a:pPr lvl="3"/>
            <a:r>
              <a:rPr lang="en-US" smtClean="0">
                <a:sym typeface="Didot" charset="0"/>
              </a:rPr>
              <a:t>Fourth level</a:t>
            </a:r>
          </a:p>
          <a:p>
            <a:pPr lvl="4"/>
            <a:r>
              <a:rPr lang="en-US" smtClean="0">
                <a:sym typeface="Dido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buClr>
          <a:srgbClr val="876552"/>
        </a:buClr>
        <a:buFont typeface="Georgia" pitchFamily="18" charset="0"/>
        <a:defRPr sz="7600">
          <a:solidFill>
            <a:srgbClr val="714D3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1pPr>
      <a:lvl2pPr marL="3429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2pPr>
      <a:lvl3pPr marL="685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3pPr>
      <a:lvl4pPr marL="10287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4pPr>
      <a:lvl5pPr marL="13716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5pPr>
      <a:lvl6pPr marL="18288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6pPr>
      <a:lvl7pPr marL="22860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7pPr>
      <a:lvl8pPr marL="27432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8pPr>
      <a:lvl9pPr marL="3200400" algn="l" defTabSz="584200" rtl="0" fontAlgn="base" hangingPunct="0">
        <a:spcBef>
          <a:spcPts val="3200"/>
        </a:spcBef>
        <a:spcAft>
          <a:spcPct val="0"/>
        </a:spcAft>
        <a:buClr>
          <a:srgbClr val="876552"/>
        </a:buClr>
        <a:buFont typeface="Georgia" pitchFamily="18" charset="0"/>
        <a:defRPr sz="4600">
          <a:solidFill>
            <a:srgbClr val="4F4A37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103313" y="1000125"/>
            <a:ext cx="10796587" cy="2003425"/>
          </a:xfrm>
        </p:spPr>
        <p:txBody>
          <a:bodyPr/>
          <a:lstStyle/>
          <a:p>
            <a:r>
              <a:rPr lang="en-US" sz="7000" b="1" dirty="0">
                <a:latin typeface="Papyrus" pitchFamily="66" charset="0"/>
              </a:rPr>
              <a:t>Atlantis University Library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4588" y="4052888"/>
            <a:ext cx="10001250" cy="19859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5000" dirty="0">
                <a:latin typeface="Viner Hand ITC" pitchFamily="66" charset="0"/>
                <a:ea typeface="Zapfino" charset="0"/>
                <a:cs typeface="Zapfino" charset="0"/>
                <a:sym typeface="Zapfino" charset="0"/>
              </a:rPr>
              <a:t>3-year staffing proposal</a:t>
            </a:r>
            <a:endParaRPr lang="en-US" dirty="0">
              <a:latin typeface="Viner Hand ITC" pitchFamily="66" charset="0"/>
            </a:endParaRP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4921250" y="7086600"/>
            <a:ext cx="6729413" cy="18240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3400">
                <a:latin typeface="Zapfino" charset="0"/>
                <a:ea typeface="Zapfino" charset="0"/>
                <a:cs typeface="Zapfino" charset="0"/>
                <a:sym typeface="Zapfino" charset="0"/>
              </a:rPr>
              <a:t>Prepared by Group 5 </a:t>
            </a:r>
            <a:endParaRPr lang="en-US" sz="3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589184" presetClass="entr" presetSubtype="585013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6" grpId="0" autoUpdateAnimBg="0"/>
      <p:bldP spid="614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49325" y="1641475"/>
            <a:ext cx="11104563" cy="6940550"/>
          </a:xfrm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sz="4000" b="1" dirty="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Opportunities</a:t>
            </a:r>
            <a:r>
              <a:rPr lang="en-US" sz="4000" dirty="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pPr marL="1255713" lvl="2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Collaboration with the 4 universities</a:t>
            </a:r>
          </a:p>
          <a:p>
            <a:pPr marL="1255713" lvl="2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Networking with other countries</a:t>
            </a:r>
          </a:p>
          <a:p>
            <a:pPr marL="1255713" lvl="2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Donations from other libraries</a:t>
            </a:r>
          </a:p>
          <a:p>
            <a:pPr defTabSz="457200">
              <a:lnSpc>
                <a:spcPct val="75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Threats</a:t>
            </a:r>
            <a:endParaRPr lang="en-US" sz="3000" dirty="0">
              <a:solidFill>
                <a:srgbClr val="302E2C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1255713" lvl="2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Changes that will be implemented (staff rotation, new organizational structure)</a:t>
            </a:r>
          </a:p>
          <a:p>
            <a:pPr marL="1255713" lvl="2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New technology</a:t>
            </a:r>
            <a:endParaRPr lang="en-US" dirty="0"/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8407400" y="838200"/>
            <a:ext cx="4184650" cy="10683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r>
              <a:rPr lang="en-US" sz="6600" b="1" dirty="0">
                <a:solidFill>
                  <a:srgbClr val="302E2C"/>
                </a:solidFill>
                <a:latin typeface="Papyrus" pitchFamily="66" charset="0"/>
              </a:rPr>
              <a:t>Analysis</a:t>
            </a:r>
            <a:endParaRPr lang="en-US" sz="3200" dirty="0">
              <a:latin typeface="Papyru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662738" y="722313"/>
            <a:ext cx="6073775" cy="992187"/>
          </a:xfrm>
        </p:spPr>
        <p:txBody>
          <a:bodyPr/>
          <a:lstStyle/>
          <a:p>
            <a:r>
              <a:rPr lang="en-US" sz="5400" b="1" dirty="0">
                <a:solidFill>
                  <a:srgbClr val="302E2C"/>
                </a:solidFill>
                <a:latin typeface="Papyrus" pitchFamily="66" charset="0"/>
              </a:rPr>
              <a:t>AUL at present </a:t>
            </a:r>
            <a:endParaRPr lang="en-US" sz="5400" dirty="0">
              <a:latin typeface="Papyrus" pitchFamily="66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8400" y="2143125"/>
            <a:ext cx="10442575" cy="5465763"/>
          </a:xfrm>
        </p:spPr>
        <p:txBody>
          <a:bodyPr/>
          <a:lstStyle/>
          <a:p>
            <a:pPr marL="1524000" lvl="1" indent="-1524000" defTabSz="457200">
              <a:spcBef>
                <a:spcPct val="0"/>
              </a:spcBef>
            </a:pPr>
            <a:r>
              <a:rPr lang="en-US" sz="4000" b="1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Opportunities: Staff assessment</a:t>
            </a:r>
          </a:p>
          <a:p>
            <a:pPr marL="1524000" lvl="1" indent="-1524000" defTabSz="457200">
              <a:spcBef>
                <a:spcPct val="0"/>
              </a:spcBef>
            </a:pPr>
            <a:r>
              <a:rPr lang="en-US" sz="400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Average 10 years working in the library</a:t>
            </a:r>
          </a:p>
          <a:p>
            <a:pPr marL="1524000" lvl="1" indent="-1524000" defTabSz="457200">
              <a:spcBef>
                <a:spcPct val="0"/>
              </a:spcBef>
            </a:pPr>
            <a:r>
              <a:rPr lang="en-US" sz="400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Loyal, committed to the library </a:t>
            </a:r>
          </a:p>
          <a:p>
            <a:pPr marL="1524000" lvl="1" indent="-1524000" defTabSz="457200">
              <a:spcBef>
                <a:spcPct val="0"/>
              </a:spcBef>
            </a:pPr>
            <a:r>
              <a:rPr lang="en-US" sz="400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           (Nobody request to be transferred)</a:t>
            </a:r>
          </a:p>
          <a:p>
            <a:pPr marL="1524000" lvl="1" indent="-1524000" defTabSz="457200">
              <a:spcBef>
                <a:spcPct val="0"/>
              </a:spcBef>
            </a:pPr>
            <a:endParaRPr lang="en-US" sz="4000">
              <a:solidFill>
                <a:srgbClr val="302E2C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1524000" lvl="1" indent="-1524000" defTabSz="457200">
              <a:spcBef>
                <a:spcPct val="0"/>
              </a:spcBef>
            </a:pPr>
            <a:r>
              <a:rPr lang="en-US" sz="4000" b="1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Threats</a:t>
            </a:r>
            <a:r>
              <a:rPr lang="en-US" sz="400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: </a:t>
            </a:r>
          </a:p>
          <a:p>
            <a:pPr marL="1524000" lvl="1" indent="-1524000" defTabSz="457200">
              <a:spcBef>
                <a:spcPct val="0"/>
              </a:spcBef>
            </a:pPr>
            <a:r>
              <a:rPr lang="en-US" sz="4000">
                <a:solidFill>
                  <a:srgbClr val="302E2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How to adopt to CHANGE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484813" y="419100"/>
            <a:ext cx="7072312" cy="1292225"/>
          </a:xfrm>
        </p:spPr>
        <p:txBody>
          <a:bodyPr/>
          <a:lstStyle/>
          <a:p>
            <a:r>
              <a:rPr lang="en-US" sz="4000" b="1" dirty="0">
                <a:solidFill>
                  <a:srgbClr val="302E2C"/>
                </a:solidFill>
                <a:latin typeface="Papyrus" pitchFamily="66" charset="0"/>
              </a:rPr>
              <a:t>Recommendations: 1st year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1855788"/>
            <a:ext cx="11172825" cy="6669087"/>
          </a:xfrm>
        </p:spPr>
        <p:txBody>
          <a:bodyPr/>
          <a:lstStyle/>
          <a:p>
            <a:pPr marL="366713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Hire new management team - new ideas</a:t>
            </a:r>
          </a:p>
          <a:p>
            <a:pPr marL="366713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Review the human resource management system</a:t>
            </a:r>
          </a:p>
          <a:p>
            <a:pPr marL="366713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 Set-up Staff development program (Phase 1)</a:t>
            </a:r>
          </a:p>
          <a:p>
            <a:pPr marL="811213" lvl="1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Send supervisors to the </a:t>
            </a:r>
            <a:r>
              <a:rPr lang="en-US" sz="36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12th HKUL LEADERSHIP INSTITUTE</a:t>
            </a:r>
          </a:p>
          <a:p>
            <a:pPr marL="811213" lvl="1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Basic library and IT skills training for all</a:t>
            </a:r>
          </a:p>
          <a:p>
            <a:pPr marL="811213" lvl="1" indent="-366713" defTabSz="457200">
              <a:lnSpc>
                <a:spcPct val="75000"/>
              </a:lnSpc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b="1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Customer relationship training (personality development, self-confidence, language training)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570038" y="674688"/>
            <a:ext cx="10795000" cy="1539875"/>
          </a:xfrm>
        </p:spPr>
        <p:txBody>
          <a:bodyPr/>
          <a:lstStyle/>
          <a:p>
            <a:r>
              <a:rPr lang="en-US" sz="4800" b="1" dirty="0">
                <a:solidFill>
                  <a:srgbClr val="302E2C"/>
                </a:solidFill>
                <a:latin typeface="Papyrus" pitchFamily="66" charset="0"/>
              </a:rPr>
              <a:t>Major HR Activities for the 1st year:</a:t>
            </a:r>
            <a:endParaRPr lang="en-US" sz="7200" dirty="0">
              <a:latin typeface="Papyrus" pitchFamily="66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200" y="2438400"/>
            <a:ext cx="10925175" cy="6351588"/>
          </a:xfrm>
        </p:spPr>
        <p:txBody>
          <a:bodyPr/>
          <a:lstStyle/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Develop a 3 year Strategic Plan with ALL the staff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Improvement of IT infrastructure -- prepare staff for the technology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Redesign the library layout-- staff should be responsive to this change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80488" y="525463"/>
            <a:ext cx="3128962" cy="1258887"/>
          </a:xfrm>
        </p:spPr>
        <p:txBody>
          <a:bodyPr/>
          <a:lstStyle/>
          <a:p>
            <a:r>
              <a:rPr lang="en-US" sz="5400" b="1" dirty="0">
                <a:solidFill>
                  <a:srgbClr val="302E2C"/>
                </a:solidFill>
                <a:latin typeface="Papyrus" pitchFamily="66" charset="0"/>
              </a:rPr>
              <a:t>2nd year</a:t>
            </a:r>
            <a:endParaRPr lang="en-US" sz="5400" dirty="0">
              <a:latin typeface="Papyrus" pitchFamily="66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70063"/>
            <a:ext cx="11174413" cy="6632575"/>
          </a:xfrm>
        </p:spPr>
        <p:txBody>
          <a:bodyPr/>
          <a:lstStyle/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1st year  performance evaluation/promotion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specialized training - digitization, cataloging, collection management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Mores focused marketing projects (training/retraining)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Development of volunteer programs -- translation of  collection, develop research on the use of collection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Exchange programs within/outside  university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029575" y="714375"/>
            <a:ext cx="4113213" cy="1481138"/>
          </a:xfrm>
        </p:spPr>
        <p:txBody>
          <a:bodyPr/>
          <a:lstStyle/>
          <a:p>
            <a:r>
              <a:rPr lang="en-US" sz="5400" b="1" dirty="0">
                <a:solidFill>
                  <a:srgbClr val="302E2C"/>
                </a:solidFill>
                <a:latin typeface="Papyrus" pitchFamily="66" charset="0"/>
              </a:rPr>
              <a:t>3rd year</a:t>
            </a:r>
            <a:endParaRPr lang="en-US" sz="7200" dirty="0">
              <a:latin typeface="Papyrus" pitchFamily="66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2058988"/>
            <a:ext cx="10774363" cy="6962775"/>
          </a:xfrm>
        </p:spPr>
        <p:txBody>
          <a:bodyPr/>
          <a:lstStyle/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2nd year performance evaluation/promotion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1 year action planning of the staff to make necessary adjustments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More specialized training on preservation, technology trends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Additional staff to handle increasing no. of users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600" b="1" dirty="0">
                <a:solidFill>
                  <a:srgbClr val="302E2C"/>
                </a:solidFill>
              </a:rPr>
              <a:t>Another 3-5 year strategic plan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055688" y="1716088"/>
            <a:ext cx="10891837" cy="1427162"/>
          </a:xfrm>
        </p:spPr>
        <p:txBody>
          <a:bodyPr/>
          <a:lstStyle/>
          <a:p>
            <a:r>
              <a:rPr lang="en-US" sz="5400" b="1" dirty="0">
                <a:solidFill>
                  <a:srgbClr val="302E2C"/>
                </a:solidFill>
                <a:latin typeface="Papyrus" pitchFamily="66" charset="0"/>
              </a:rPr>
              <a:t>It is the best proposal because it has...</a:t>
            </a:r>
            <a:endParaRPr lang="en-US" sz="5400" dirty="0">
              <a:latin typeface="Papyrus" pitchFamily="66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65313" y="2817813"/>
            <a:ext cx="9940925" cy="5715000"/>
          </a:xfrm>
        </p:spPr>
        <p:txBody>
          <a:bodyPr/>
          <a:lstStyle/>
          <a:p>
            <a:pPr marL="423863" indent="-42386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4400" b="1" dirty="0">
                <a:solidFill>
                  <a:srgbClr val="302E2C"/>
                </a:solidFill>
              </a:rPr>
              <a:t>A Clear vision</a:t>
            </a:r>
          </a:p>
          <a:p>
            <a:pPr marL="423863" indent="-42386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4400" b="1" dirty="0" smtClean="0">
                <a:solidFill>
                  <a:srgbClr val="302E2C"/>
                </a:solidFill>
              </a:rPr>
              <a:t>Well </a:t>
            </a:r>
            <a:r>
              <a:rPr lang="en-US" sz="4400" b="1" dirty="0">
                <a:solidFill>
                  <a:srgbClr val="302E2C"/>
                </a:solidFill>
              </a:rPr>
              <a:t>defined strategies</a:t>
            </a:r>
          </a:p>
          <a:p>
            <a:pPr marL="423863" indent="-42386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4400" b="1" dirty="0" smtClean="0">
                <a:solidFill>
                  <a:srgbClr val="302E2C"/>
                </a:solidFill>
              </a:rPr>
              <a:t>Annual </a:t>
            </a:r>
            <a:r>
              <a:rPr lang="en-US" sz="4400" b="1" dirty="0">
                <a:solidFill>
                  <a:srgbClr val="302E2C"/>
                </a:solidFill>
              </a:rPr>
              <a:t>evaluation was set to make adjustments</a:t>
            </a:r>
          </a:p>
          <a:p>
            <a:pPr marL="423863" indent="-42386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4400" b="1" dirty="0">
                <a:solidFill>
                  <a:srgbClr val="302E2C"/>
                </a:solidFill>
              </a:rPr>
              <a:t> BEST</a:t>
            </a:r>
            <a:r>
              <a:rPr lang="en-US" sz="5000" b="1" dirty="0">
                <a:solidFill>
                  <a:srgbClr val="302E2C"/>
                </a:solidFill>
              </a:rPr>
              <a:t> MANAGEMENT TEAM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02E2C"/>
                </a:solidFill>
              </a:rPr>
              <a:t>Finale!</a:t>
            </a:r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2863" y="1371600"/>
            <a:ext cx="10793412" cy="5038725"/>
          </a:xfrm>
        </p:spPr>
        <p:txBody>
          <a:bodyPr/>
          <a:lstStyle/>
          <a:p>
            <a:pPr defTabSz="457200">
              <a:spcBef>
                <a:spcPct val="0"/>
              </a:spcBef>
            </a:pPr>
            <a:endParaRPr lang="en-US" sz="5000" b="1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457200"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We have overcome</a:t>
            </a:r>
          </a:p>
          <a:p>
            <a:pPr defTabSz="457200"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We have overcome </a:t>
            </a:r>
          </a:p>
          <a:p>
            <a:pPr defTabSz="457200"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We have overcome the task today...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531100" y="830263"/>
            <a:ext cx="5251450" cy="990600"/>
          </a:xfrm>
        </p:spPr>
        <p:txBody>
          <a:bodyPr/>
          <a:lstStyle/>
          <a:p>
            <a:r>
              <a:rPr lang="en-US" sz="5400" b="1" dirty="0">
                <a:solidFill>
                  <a:srgbClr val="302E2C"/>
                </a:solidFill>
                <a:latin typeface="Papyrus" pitchFamily="66" charset="0"/>
              </a:rPr>
              <a:t>Background</a:t>
            </a:r>
            <a:endParaRPr lang="en-US" sz="5400" dirty="0">
              <a:latin typeface="Papyrus" pitchFamily="66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3200" y="2336800"/>
            <a:ext cx="10447338" cy="5588000"/>
          </a:xfrm>
        </p:spPr>
        <p:txBody>
          <a:bodyPr lIns="0" tIns="0" rIns="0" bIns="0" anchor="t"/>
          <a:lstStyle/>
          <a:p>
            <a:pPr marL="1485900" lvl="1" indent="-1485900" defTabSz="457200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Helvetica" charset="0"/>
                <a:cs typeface="Arial" pitchFamily="34" charset="0"/>
                <a:sym typeface="Helvetica" charset="0"/>
              </a:rPr>
              <a:t>1960s - close door-policy</a:t>
            </a:r>
          </a:p>
          <a:p>
            <a:pPr marL="2293938" lvl="4" indent="-515938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premier academic library, 400 years history</a:t>
            </a:r>
          </a:p>
          <a:p>
            <a:pPr marL="2293938" lvl="4" indent="-515938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population 14,000 students, 3,000 faculty</a:t>
            </a:r>
          </a:p>
          <a:p>
            <a:pPr marL="2293938" lvl="4" indent="-515938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rich collection of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Atlantisian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materials</a:t>
            </a:r>
          </a:p>
          <a:p>
            <a:pPr marL="3251200" lvl="4" indent="-1473200" defTabSz="457200"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ea typeface="Helvetica" charset="0"/>
              <a:cs typeface="Arial" pitchFamily="34" charset="0"/>
              <a:sym typeface="Helvetica" charset="0"/>
            </a:endParaRPr>
          </a:p>
          <a:p>
            <a:pPr marL="3251200" lvl="4" indent="-1473200" defTabSz="457200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Helvetica" charset="0"/>
              <a:cs typeface="Arial" pitchFamily="34" charset="0"/>
              <a:sym typeface="Helvetica" charset="0"/>
            </a:endParaRPr>
          </a:p>
          <a:p>
            <a:pPr marL="1485900" lvl="1" indent="-1485900" defTabSz="457200"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Helvetica" charset="0"/>
                <a:cs typeface="Arial" pitchFamily="34" charset="0"/>
                <a:sym typeface="Helvetica" charset="0"/>
              </a:rPr>
              <a:t>Feb 29, 2013</a:t>
            </a:r>
          </a:p>
          <a:p>
            <a:pPr marL="2293938" lvl="4" indent="-515938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King, the country open up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165600" y="874713"/>
            <a:ext cx="8151813" cy="1357312"/>
          </a:xfrm>
        </p:spPr>
        <p:txBody>
          <a:bodyPr/>
          <a:lstStyle/>
          <a:p>
            <a:r>
              <a:rPr lang="en-US" sz="4400" b="1" dirty="0">
                <a:solidFill>
                  <a:srgbClr val="302E2C"/>
                </a:solidFill>
                <a:latin typeface="Papyrus" pitchFamily="66" charset="0"/>
              </a:rPr>
              <a:t>Oliver </a:t>
            </a:r>
            <a:r>
              <a:rPr lang="en-US" sz="4400" b="1" dirty="0" err="1">
                <a:solidFill>
                  <a:srgbClr val="302E2C"/>
                </a:solidFill>
                <a:latin typeface="Papyrus" pitchFamily="66" charset="0"/>
              </a:rPr>
              <a:t>Oneoneo's</a:t>
            </a:r>
            <a:r>
              <a:rPr lang="en-US" sz="4400" b="1" dirty="0">
                <a:solidFill>
                  <a:srgbClr val="302E2C"/>
                </a:solidFill>
                <a:latin typeface="Papyrus" pitchFamily="66" charset="0"/>
              </a:rPr>
              <a:t> Assumptions</a:t>
            </a:r>
            <a:endParaRPr lang="en-US" sz="4400" dirty="0">
              <a:latin typeface="Papyrus" pitchFamily="66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9800" y="2362200"/>
            <a:ext cx="7086600" cy="6324600"/>
          </a:xfrm>
        </p:spPr>
        <p:txBody>
          <a:bodyPr/>
          <a:lstStyle/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Some staff have knowledge on technology 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10% increase in library staffing is equivalent to 6 additional staff (new management staff)</a:t>
            </a:r>
          </a:p>
          <a:p>
            <a:pPr marL="366713" indent="-366713" defTabSz="457200">
              <a:spcBef>
                <a:spcPts val="2800"/>
              </a:spcBef>
              <a:buSzPct val="50000"/>
              <a:buFont typeface="Georgia" pitchFamily="18" charset="0"/>
              <a:buBlip>
                <a:blip r:embed="rId2"/>
              </a:buBlip>
            </a:pPr>
            <a:r>
              <a:rPr lang="en-US" sz="3800" b="1" dirty="0">
                <a:solidFill>
                  <a:srgbClr val="302E2C"/>
                </a:solidFill>
              </a:rPr>
              <a:t>Budget is not a problem (with largest gas reserves) </a:t>
            </a:r>
            <a:endParaRPr lang="en-US" dirty="0"/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0" y="3581400"/>
            <a:ext cx="4029075" cy="527526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600" y="1143000"/>
            <a:ext cx="7111230" cy="544988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6858000"/>
            <a:ext cx="10793413" cy="1763713"/>
          </a:xfrm>
        </p:spPr>
        <p:txBody>
          <a:bodyPr/>
          <a:lstStyle/>
          <a:p>
            <a:r>
              <a:rPr lang="en-US" sz="4000" b="1" dirty="0">
                <a:solidFill>
                  <a:srgbClr val="302E2C"/>
                </a:solidFill>
                <a:latin typeface="Papyrus" pitchFamily="66" charset="0"/>
              </a:rPr>
              <a:t>Oliver </a:t>
            </a:r>
            <a:r>
              <a:rPr lang="en-US" sz="4000" b="1" dirty="0" err="1">
                <a:solidFill>
                  <a:srgbClr val="302E2C"/>
                </a:solidFill>
                <a:latin typeface="Papyrus" pitchFamily="66" charset="0"/>
              </a:rPr>
              <a:t>Oneoneo</a:t>
            </a:r>
            <a:r>
              <a:rPr lang="en-US" sz="4000" b="1" dirty="0">
                <a:solidFill>
                  <a:srgbClr val="302E2C"/>
                </a:solidFill>
                <a:latin typeface="Papyrus" pitchFamily="66" charset="0"/>
              </a:rPr>
              <a:t>, AUL Deputy Librarian</a:t>
            </a:r>
            <a:br>
              <a:rPr lang="en-US" sz="4000" b="1" dirty="0">
                <a:solidFill>
                  <a:srgbClr val="302E2C"/>
                </a:solidFill>
                <a:latin typeface="Papyrus" pitchFamily="66" charset="0"/>
              </a:rPr>
            </a:br>
            <a:r>
              <a:rPr lang="en-US" sz="4000" b="1" dirty="0">
                <a:solidFill>
                  <a:srgbClr val="302E2C"/>
                </a:solidFill>
                <a:latin typeface="Papyrus" pitchFamily="66" charset="0"/>
              </a:rPr>
              <a:t>and AUL Senior Management Team</a:t>
            </a:r>
            <a:br>
              <a:rPr lang="en-US" sz="4000" b="1" dirty="0">
                <a:solidFill>
                  <a:srgbClr val="302E2C"/>
                </a:solidFill>
                <a:latin typeface="Papyrus" pitchFamily="66" charset="0"/>
              </a:rPr>
            </a:br>
            <a:r>
              <a:rPr lang="en-US" sz="4000" b="1" dirty="0">
                <a:solidFill>
                  <a:srgbClr val="302E2C"/>
                </a:solidFill>
                <a:latin typeface="Papyrus" pitchFamily="66" charset="0"/>
              </a:rPr>
              <a:t>-- experts, tested, and reliable </a:t>
            </a:r>
            <a:endParaRPr lang="en-US" sz="4000" dirty="0">
              <a:latin typeface="Papyru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590336" presetClass="entr" presetSubtype="585500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1012825" y="968374"/>
            <a:ext cx="10868025" cy="7870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marL="285750" indent="-285750" algn="l">
              <a:spcBef>
                <a:spcPts val="3200"/>
              </a:spcBef>
            </a:pPr>
            <a:r>
              <a:rPr lang="en-US" sz="4100" b="1" dirty="0"/>
              <a:t>The next generation library is part of every STUDENTS LEARNING EXPERIENCE</a:t>
            </a:r>
          </a:p>
          <a:p>
            <a:pPr marL="285750" indent="-285750" algn="l">
              <a:spcBef>
                <a:spcPts val="3200"/>
              </a:spcBef>
            </a:pPr>
            <a:r>
              <a:rPr lang="en-US" sz="4100" b="1" dirty="0"/>
              <a:t>Thus, the library should:</a:t>
            </a:r>
          </a:p>
          <a:p>
            <a:pPr marL="285750" indent="-285750" algn="l">
              <a:spcBef>
                <a:spcPts val="3200"/>
              </a:spcBef>
            </a:pPr>
            <a:endParaRPr lang="en-US" sz="4100" b="1" dirty="0" smtClean="0"/>
          </a:p>
          <a:p>
            <a:pPr marL="285750" indent="-285750" algn="l">
              <a:spcBef>
                <a:spcPts val="3200"/>
              </a:spcBef>
            </a:pPr>
            <a:endParaRPr lang="en-US" sz="4100" b="1" dirty="0"/>
          </a:p>
          <a:p>
            <a:pPr marL="285750" indent="-285750" algn="l">
              <a:spcBef>
                <a:spcPts val="3200"/>
              </a:spcBef>
            </a:pPr>
            <a:endParaRPr lang="en-US" sz="4100" b="1" dirty="0"/>
          </a:p>
          <a:p>
            <a:pPr marL="285750" indent="-285750" algn="l">
              <a:buClrTx/>
              <a:buSzPct val="100000"/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provide space for social interaction as well quiet study area</a:t>
            </a:r>
          </a:p>
          <a:p>
            <a:pPr marL="285750" indent="-285750" algn="l">
              <a:buClrTx/>
              <a:buSzPct val="100000"/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provide high-tech facilities to support the users needs (resources, gadgets, digitization, communication facilities)</a:t>
            </a:r>
          </a:p>
          <a:p>
            <a:pPr marL="285750" indent="-285750" algn="l">
              <a:buClrTx/>
              <a:buSzPct val="100000"/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accessible in the Internet, cloud technology, social media</a:t>
            </a:r>
          </a:p>
          <a:p>
            <a:pPr marL="285750" indent="-285750" algn="l">
              <a:buClrTx/>
              <a:buSzPct val="100000"/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be able to market itself (exhibitions and research projects)</a:t>
            </a:r>
            <a:endParaRPr lang="en-US" dirty="0"/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200" y="2743200"/>
            <a:ext cx="4164013" cy="3352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590720" presetClass="entr" presetSubtype="585517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986713" y="768350"/>
            <a:ext cx="4765675" cy="962025"/>
          </a:xfrm>
        </p:spPr>
        <p:txBody>
          <a:bodyPr/>
          <a:lstStyle/>
          <a:p>
            <a:r>
              <a:rPr lang="en-US" sz="6000" b="1" dirty="0">
                <a:solidFill>
                  <a:srgbClr val="302E2C"/>
                </a:solidFill>
                <a:latin typeface="Papyrus" pitchFamily="66" charset="0"/>
              </a:rPr>
              <a:t>Rationale</a:t>
            </a:r>
            <a:endParaRPr lang="en-US" sz="6000" dirty="0">
              <a:latin typeface="Papyrus" pitchFamily="66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3600" y="1905000"/>
            <a:ext cx="10993437" cy="28987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To have the </a:t>
            </a:r>
            <a:r>
              <a:rPr lang="en-US" sz="4800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BEST LIBRARY STAFF </a:t>
            </a:r>
            <a:r>
              <a:rPr lang="en-US" sz="4800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who will </a:t>
            </a:r>
            <a:r>
              <a:rPr lang="en-US" sz="4800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transform</a:t>
            </a:r>
            <a:r>
              <a:rPr lang="en-US" sz="4800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 AUL to a premiere academic library of the  next generation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25" y="4560888"/>
            <a:ext cx="6251575" cy="445293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591104" presetClass="entr" presetSubtype="585509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054100" y="1412875"/>
            <a:ext cx="3311525" cy="1100138"/>
          </a:xfrm>
        </p:spPr>
        <p:txBody>
          <a:bodyPr/>
          <a:lstStyle/>
          <a:p>
            <a:r>
              <a:rPr lang="en-US" sz="3200" b="1" dirty="0">
                <a:solidFill>
                  <a:srgbClr val="302E2C"/>
                </a:solidFill>
                <a:latin typeface="Papyrus" pitchFamily="66" charset="0"/>
              </a:rPr>
              <a:t>STRATEGY</a:t>
            </a:r>
            <a:endParaRPr lang="en-US" sz="3200" dirty="0">
              <a:latin typeface="Papyrus" pitchFamily="66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0588" y="7996238"/>
            <a:ext cx="4613275" cy="1147762"/>
          </a:xfrm>
        </p:spPr>
        <p:txBody>
          <a:bodyPr/>
          <a:lstStyle/>
          <a:p>
            <a:pPr defTabSz="457200">
              <a:spcBef>
                <a:spcPts val="2800"/>
              </a:spcBef>
            </a:pPr>
            <a:r>
              <a:rPr lang="en-US" sz="5000" b="1" dirty="0">
                <a:solidFill>
                  <a:srgbClr val="302E2C"/>
                </a:solidFill>
              </a:rPr>
              <a:t>AUL at present</a:t>
            </a:r>
            <a:endParaRPr lang="en-US" dirty="0"/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6778625" y="552450"/>
            <a:ext cx="5588000" cy="21177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457200">
              <a:spcBef>
                <a:spcPts val="2800"/>
              </a:spcBef>
            </a:pPr>
            <a:r>
              <a:rPr lang="en-US" sz="5000" b="1" dirty="0">
                <a:solidFill>
                  <a:srgbClr val="302E2C"/>
                </a:solidFill>
              </a:rPr>
              <a:t>Next-generation AUL </a:t>
            </a:r>
            <a:endParaRPr lang="en-US" sz="3800" dirty="0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1854200" y="4495800"/>
            <a:ext cx="230505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r>
              <a:rPr lang="en-US" sz="5000" b="1" dirty="0">
                <a:solidFill>
                  <a:srgbClr val="302E2C"/>
                </a:solidFill>
              </a:rPr>
              <a:t>GAP?</a:t>
            </a:r>
            <a:endParaRPr lang="en-US" dirty="0"/>
          </a:p>
        </p:txBody>
      </p:sp>
      <p:sp>
        <p:nvSpPr>
          <p:cNvPr id="12293" name="AutoShape 5" descr="Chart Tile 1.jpg"/>
          <p:cNvSpPr>
            <a:spLocks/>
          </p:cNvSpPr>
          <p:nvPr/>
        </p:nvSpPr>
        <p:spPr bwMode="auto">
          <a:xfrm rot="18562345" flipV="1">
            <a:off x="352425" y="4341813"/>
            <a:ext cx="8194675" cy="1219200"/>
          </a:xfrm>
          <a:prstGeom prst="rightArrow">
            <a:avLst>
              <a:gd name="adj1" fmla="val 30583"/>
              <a:gd name="adj2" fmla="val 5330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endParaRPr lang="en-US" b="1">
              <a:solidFill>
                <a:srgbClr val="FDF3D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6454775" y="5157788"/>
            <a:ext cx="5610225" cy="698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/>
            <a:r>
              <a:rPr lang="en-US" b="1" dirty="0">
                <a:solidFill>
                  <a:srgbClr val="302E2C"/>
                </a:solidFill>
              </a:rPr>
              <a:t>Strength/Weaknesses</a:t>
            </a:r>
            <a:endParaRPr lang="en-US" dirty="0"/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6342063" y="5694363"/>
            <a:ext cx="5100637" cy="698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r>
              <a:rPr lang="en-US" b="1" dirty="0">
                <a:solidFill>
                  <a:srgbClr val="302E2C"/>
                </a:solidFill>
              </a:rPr>
              <a:t>Opportunities/Threats</a:t>
            </a:r>
            <a:endParaRPr lang="en-US" dirty="0"/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3598863" y="6727825"/>
            <a:ext cx="8008937" cy="698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/>
            <a:r>
              <a:rPr lang="en-US" b="1" dirty="0">
                <a:solidFill>
                  <a:srgbClr val="302E2C"/>
                </a:solidFill>
              </a:rPr>
              <a:t>Assessment of current staff </a:t>
            </a:r>
            <a:endParaRPr lang="en-US" dirty="0"/>
          </a:p>
        </p:txBody>
      </p:sp>
      <p:sp>
        <p:nvSpPr>
          <p:cNvPr id="12297" name="AutoShape 9"/>
          <p:cNvSpPr>
            <a:spLocks/>
          </p:cNvSpPr>
          <p:nvPr/>
        </p:nvSpPr>
        <p:spPr bwMode="auto">
          <a:xfrm>
            <a:off x="6197600" y="3124200"/>
            <a:ext cx="5029200" cy="698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r>
              <a:rPr lang="en-US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User needs analysis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533400"/>
            <a:ext cx="4481512" cy="302418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299" name="AutoShape 11"/>
          <p:cNvSpPr>
            <a:spLocks/>
          </p:cNvSpPr>
          <p:nvPr/>
        </p:nvSpPr>
        <p:spPr bwMode="auto">
          <a:xfrm>
            <a:off x="5207000" y="4660900"/>
            <a:ext cx="6934200" cy="698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/>
            <a:r>
              <a:rPr lang="en-US" b="1" dirty="0">
                <a:solidFill>
                  <a:srgbClr val="302E2C"/>
                </a:solidFill>
                <a:latin typeface="Arial" pitchFamily="34" charset="0"/>
                <a:cs typeface="Arial" pitchFamily="34" charset="0"/>
              </a:rPr>
              <a:t>Strategic planning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8778875" y="631825"/>
            <a:ext cx="3759200" cy="1068388"/>
          </a:xfrm>
        </p:spPr>
        <p:txBody>
          <a:bodyPr/>
          <a:lstStyle/>
          <a:p>
            <a:r>
              <a:rPr lang="en-US" sz="4800" b="1" dirty="0">
                <a:solidFill>
                  <a:srgbClr val="302E2C"/>
                </a:solidFill>
                <a:latin typeface="Papyrus" pitchFamily="66" charset="0"/>
              </a:rPr>
              <a:t>Analysis</a:t>
            </a:r>
            <a:endParaRPr lang="en-US" sz="4800" dirty="0">
              <a:latin typeface="Papyrus" pitchFamily="66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9113" y="2106613"/>
            <a:ext cx="9774237" cy="5900737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2400"/>
              </a:spcBef>
            </a:pPr>
            <a:r>
              <a:rPr lang="en-US" sz="5400">
                <a:solidFill>
                  <a:srgbClr val="302E2C"/>
                </a:solidFill>
              </a:rPr>
              <a:t>Strengths: 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   great Atlantisian materials, 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   materials are well catalog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endParaRPr lang="en-US" sz="5000"/>
          </a:p>
          <a:p>
            <a:pPr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Weaknesses: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   derelict building, 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   books are shabby, 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   limited e-resources, </a:t>
            </a:r>
          </a:p>
          <a:p>
            <a:pPr lvl="1">
              <a:lnSpc>
                <a:spcPct val="50000"/>
              </a:lnSpc>
              <a:spcBef>
                <a:spcPts val="2400"/>
              </a:spcBef>
            </a:pPr>
            <a:r>
              <a:rPr lang="en-US" sz="5000"/>
              <a:t>   low technology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662738" y="722313"/>
            <a:ext cx="6073775" cy="992187"/>
          </a:xfrm>
        </p:spPr>
        <p:txBody>
          <a:bodyPr/>
          <a:lstStyle/>
          <a:p>
            <a:r>
              <a:rPr lang="en-US" sz="6000" b="1" dirty="0">
                <a:solidFill>
                  <a:srgbClr val="302E2C"/>
                </a:solidFill>
                <a:latin typeface="Papyrus" pitchFamily="66" charset="0"/>
              </a:rPr>
              <a:t>AUL at present </a:t>
            </a:r>
            <a:endParaRPr lang="en-US" sz="6000" dirty="0">
              <a:latin typeface="Papyrus" pitchFamily="66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800" y="1479550"/>
            <a:ext cx="11523663" cy="6792913"/>
          </a:xfrm>
        </p:spPr>
        <p:txBody>
          <a:bodyPr/>
          <a:lstStyle/>
          <a:p>
            <a:pPr marL="1257300" lvl="1" indent="-1257300" defTabSz="457200"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Strength: Staff assessment</a:t>
            </a: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64 library staff:</a:t>
            </a:r>
          </a:p>
          <a:p>
            <a:pPr marL="2514600" lvl="2" indent="-25146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16 professionals and 48 staff</a:t>
            </a:r>
          </a:p>
          <a:p>
            <a:pPr marL="2514600" lvl="2" indent="-25146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36 degree holder and 12 non-degree</a:t>
            </a: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Average 10 years working in the library</a:t>
            </a: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Very good staff performance</a:t>
            </a: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Hardworking, self motivated, loyal, committed</a:t>
            </a:r>
          </a:p>
          <a:p>
            <a:pPr marL="1257300" lvl="1" indent="-1257300" defTabSz="457200">
              <a:spcBef>
                <a:spcPct val="0"/>
              </a:spcBef>
            </a:pPr>
            <a:endParaRPr lang="en-US" sz="33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Weaknesses</a:t>
            </a: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: </a:t>
            </a: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Not familiar with English</a:t>
            </a:r>
          </a:p>
          <a:p>
            <a:pPr marL="1257300" lvl="1" indent="-1257300" defTabSz="4572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Needs to upgrade their library skills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714D3A"/>
      </a:dk1>
      <a:lt1>
        <a:srgbClr val="375C71"/>
      </a:lt1>
      <a:dk2>
        <a:srgbClr val="625E5C"/>
      </a:dk2>
      <a:lt2>
        <a:srgbClr val="C2C2C2"/>
      </a:lt2>
      <a:accent1>
        <a:srgbClr val="717A87"/>
      </a:accent1>
      <a:accent2>
        <a:srgbClr val="CC6A29"/>
      </a:accent2>
      <a:accent3>
        <a:srgbClr val="AEB5BB"/>
      </a:accent3>
      <a:accent4>
        <a:srgbClr val="5F4030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714D3A"/>
      </a:dk1>
      <a:lt1>
        <a:srgbClr val="375C71"/>
      </a:lt1>
      <a:dk2>
        <a:srgbClr val="625E5C"/>
      </a:dk2>
      <a:lt2>
        <a:srgbClr val="C2C2C2"/>
      </a:lt2>
      <a:accent1>
        <a:srgbClr val="717A87"/>
      </a:accent1>
      <a:accent2>
        <a:srgbClr val="CC6A29"/>
      </a:accent2>
      <a:accent3>
        <a:srgbClr val="AEB5BB"/>
      </a:accent3>
      <a:accent4>
        <a:srgbClr val="5F4030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714D3A"/>
      </a:dk1>
      <a:lt1>
        <a:srgbClr val="375C71"/>
      </a:lt1>
      <a:dk2>
        <a:srgbClr val="625E5C"/>
      </a:dk2>
      <a:lt2>
        <a:srgbClr val="C2C2C2"/>
      </a:lt2>
      <a:accent1>
        <a:srgbClr val="717A87"/>
      </a:accent1>
      <a:accent2>
        <a:srgbClr val="CC6A29"/>
      </a:accent2>
      <a:accent3>
        <a:srgbClr val="AEB5BB"/>
      </a:accent3>
      <a:accent4>
        <a:srgbClr val="5F4030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714D3A"/>
      </a:dk1>
      <a:lt1>
        <a:srgbClr val="375C71"/>
      </a:lt1>
      <a:dk2>
        <a:srgbClr val="625E5C"/>
      </a:dk2>
      <a:lt2>
        <a:srgbClr val="C2C2C2"/>
      </a:lt2>
      <a:accent1>
        <a:srgbClr val="717A87"/>
      </a:accent1>
      <a:accent2>
        <a:srgbClr val="CC6A29"/>
      </a:accent2>
      <a:accent3>
        <a:srgbClr val="AEB5BB"/>
      </a:accent3>
      <a:accent4>
        <a:srgbClr val="5F4030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76552"/>
          </a:buClr>
          <a:buSzTx/>
          <a:buFont typeface="Georgia" pitchFamily="18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F4A37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625E5C"/>
      </a:dk2>
      <a:lt2>
        <a:srgbClr val="C2C2C2"/>
      </a:lt2>
      <a:accent1>
        <a:srgbClr val="717A87"/>
      </a:accent1>
      <a:accent2>
        <a:srgbClr val="CC6A29"/>
      </a:accent2>
      <a:accent3>
        <a:srgbClr val="ACB4B4"/>
      </a:accent3>
      <a:accent4>
        <a:srgbClr val="492625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569</Words>
  <Application>Microsoft Office PowerPoint</Application>
  <PresentationFormat>Custom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Viner Hand ITC</vt:lpstr>
      <vt:lpstr>Noteworthy Bold</vt:lpstr>
      <vt:lpstr>Helvetica</vt:lpstr>
      <vt:lpstr>Didot</vt:lpstr>
      <vt:lpstr>Georgia</vt:lpstr>
      <vt:lpstr>Papyrus</vt:lpstr>
      <vt:lpstr>Arial</vt:lpstr>
      <vt:lpstr>Zapfino</vt:lpstr>
      <vt:lpstr>Office Theme</vt:lpstr>
      <vt:lpstr>Office Theme</vt:lpstr>
      <vt:lpstr>Office Theme</vt:lpstr>
      <vt:lpstr>Office Theme</vt:lpstr>
      <vt:lpstr>Atlantis University Library</vt:lpstr>
      <vt:lpstr>Background</vt:lpstr>
      <vt:lpstr>Oliver Oneoneo's Assumptions</vt:lpstr>
      <vt:lpstr>Oliver Oneoneo, AUL Deputy Librarian and AUL Senior Management Team -- experts, tested, and reliable </vt:lpstr>
      <vt:lpstr>PowerPoint Presentation</vt:lpstr>
      <vt:lpstr>Rationale</vt:lpstr>
      <vt:lpstr>STRATEGY</vt:lpstr>
      <vt:lpstr>Analysis</vt:lpstr>
      <vt:lpstr>AUL at present </vt:lpstr>
      <vt:lpstr>PowerPoint Presentation</vt:lpstr>
      <vt:lpstr>AUL at present </vt:lpstr>
      <vt:lpstr>Recommendations: 1st year</vt:lpstr>
      <vt:lpstr>Major HR Activities for the 1st year:</vt:lpstr>
      <vt:lpstr>2nd year</vt:lpstr>
      <vt:lpstr>3rd year</vt:lpstr>
      <vt:lpstr>It is the best proposal because it has...</vt:lpstr>
      <vt:lpstr>Finale!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Atlantis University Library</dc:title>
  <dc:creator>Santos</dc:creator>
  <cp:lastModifiedBy>Dhea</cp:lastModifiedBy>
  <cp:revision>7</cp:revision>
  <dcterms:modified xsi:type="dcterms:W3CDTF">2013-05-17T18:55:55Z</dcterms:modified>
</cp:coreProperties>
</file>