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058"/>
    <a:srgbClr val="45008A"/>
    <a:srgbClr val="6600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381000"/>
            <a:ext cx="32026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000" b="1" dirty="0" err="1" smtClean="0">
                <a:latin typeface="Arial Black" pitchFamily="34" charset="0"/>
                <a:cs typeface="Arial" pitchFamily="34" charset="0"/>
              </a:rPr>
              <a:t>YouAndMe</a:t>
            </a:r>
            <a:endParaRPr lang="en-US" altLang="zh-TW" sz="4000" b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altLang="zh-TW" sz="4000" b="1" dirty="0" smtClean="0">
                <a:latin typeface="Arial Black" pitchFamily="34" charset="0"/>
                <a:cs typeface="Arial" pitchFamily="34" charset="0"/>
              </a:rPr>
              <a:t>University </a:t>
            </a:r>
          </a:p>
          <a:p>
            <a:pPr algn="ctr"/>
            <a:r>
              <a:rPr lang="en-US" altLang="zh-TW" sz="4000" b="1" dirty="0" smtClean="0">
                <a:latin typeface="Arial Black" pitchFamily="34" charset="0"/>
                <a:cs typeface="Arial" pitchFamily="34" charset="0"/>
              </a:rPr>
              <a:t>Library</a:t>
            </a:r>
            <a:endParaRPr lang="zh-TW" altLang="en-US" sz="40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19400"/>
            <a:ext cx="8001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 smtClean="0">
                <a:solidFill>
                  <a:schemeClr val="accent4">
                    <a:lumMod val="75000"/>
                  </a:schemeClr>
                </a:solidFill>
              </a:rPr>
              <a:t>Strategic Plan Recommendations</a:t>
            </a:r>
            <a:endParaRPr lang="zh-TW" altLang="en-US" sz="4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3581400"/>
            <a:ext cx="1023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Group 6</a:t>
            </a:r>
            <a:endParaRPr lang="zh-TW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4114800"/>
            <a:ext cx="4953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2C0058"/>
                </a:solidFill>
              </a:rPr>
              <a:t>Vision:</a:t>
            </a:r>
          </a:p>
          <a:p>
            <a:endParaRPr lang="en-US" altLang="zh-TW" sz="2200" dirty="0" smtClean="0">
              <a:solidFill>
                <a:srgbClr val="2C0058"/>
              </a:solidFill>
            </a:endParaRPr>
          </a:p>
          <a:p>
            <a:r>
              <a:rPr lang="en-US" altLang="zh-TW" sz="2200" dirty="0" smtClean="0">
                <a:solidFill>
                  <a:srgbClr val="2C0058"/>
                </a:solidFill>
              </a:rPr>
              <a:t>“We aspire to become the leading academic library on Nearby Island, providing world-class support for and collaboration in teaching, learning, and research.”</a:t>
            </a:r>
            <a:endParaRPr lang="zh-TW" altLang="en-US" sz="2200" dirty="0">
              <a:solidFill>
                <a:srgbClr val="2C005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5000" b="1" dirty="0" smtClean="0"/>
              <a:t>1. Shift Collection Emphasis</a:t>
            </a:r>
            <a:endParaRPr lang="zh-TW" alt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2000" dirty="0" smtClean="0">
                <a:solidFill>
                  <a:srgbClr val="2C0058"/>
                </a:solidFill>
              </a:rPr>
              <a:t>From print to electronic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Enhance usage through user / staff education and promotion</a:t>
            </a: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	- appoint Marketing Librarian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Work with IT / Learning Support unit to embed e-resources into CMS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New digital collection – recordings of scholarly talks 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Assessment: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E-resource usage statistics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Future priorities:</a:t>
            </a:r>
            <a:endParaRPr lang="en-US" altLang="zh-TW" sz="2000" dirty="0" smtClean="0">
              <a:solidFill>
                <a:srgbClr val="2C0058"/>
              </a:solidFill>
            </a:endParaRP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Invest in a discovery platform to further enhance e-resource usage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Set up institutional repository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b="1" dirty="0" smtClean="0"/>
              <a:t>2. Preservation</a:t>
            </a:r>
            <a:endParaRPr lang="zh-TW" alt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rgbClr val="2C0058"/>
                </a:solidFill>
              </a:rPr>
              <a:t>Invest in preservation of rare books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Focus on digitization (and possible monetization)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Restructuring – retrain technical processing staff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Collaborate with humanities faculty – exhibitions / publications</a:t>
            </a:r>
          </a:p>
          <a:p>
            <a:pPr>
              <a:buNone/>
            </a:pPr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Assessment: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Number of items digitized per annum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Usage of special collections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Number and quality of faculty collaborations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Future priorities: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Collaborative digitization project for all of Nearby Island</a:t>
            </a:r>
            <a:endParaRPr lang="zh-TW" altLang="en-US" sz="2000" dirty="0">
              <a:solidFill>
                <a:srgbClr val="2C005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b="1" dirty="0" smtClean="0"/>
              <a:t>3. Regional Collaboration</a:t>
            </a:r>
            <a:endParaRPr lang="zh-TW" alt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000" dirty="0" smtClean="0">
                <a:solidFill>
                  <a:srgbClr val="2C0058"/>
                </a:solidFill>
              </a:rPr>
              <a:t>Lead efforts to develop CLUNC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More coordinated and consistent approach to consortia purchasing 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Interlibrary loan – books and articles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Collaboration on reference and instruction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Assessment: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Money saved through consortia purchases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Interlibrary loan usage statistics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Usage of collaborative reference services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Future priorities: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Further expansion of collaboration – Cataloguing?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International collaboration</a:t>
            </a:r>
            <a:endParaRPr lang="zh-TW" altLang="en-US" sz="2000" dirty="0">
              <a:solidFill>
                <a:srgbClr val="2C005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b="1" dirty="0" smtClean="0"/>
              <a:t>4. Library research fellows</a:t>
            </a:r>
            <a:endParaRPr lang="zh-TW" alt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rgbClr val="2C0058"/>
                </a:solidFill>
              </a:rPr>
              <a:t>Post-docs shared with academic departments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Focus mainly on research projects aimed at enhancing teaching and learning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Fellows may also be assigned to support other strategic plan recommendations according to their expertise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Assessment: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Research output: papers / citations / conference presentations</a:t>
            </a:r>
          </a:p>
          <a:p>
            <a:endParaRPr lang="en-US" altLang="zh-TW" sz="2000" dirty="0" smtClean="0">
              <a:solidFill>
                <a:srgbClr val="2C0058"/>
              </a:solidFill>
            </a:endParaRPr>
          </a:p>
          <a:p>
            <a:pPr>
              <a:buNone/>
            </a:pPr>
            <a:r>
              <a:rPr lang="en-US" altLang="zh-TW" sz="2000" dirty="0" smtClean="0">
                <a:solidFill>
                  <a:srgbClr val="2C0058"/>
                </a:solidFill>
              </a:rPr>
              <a:t>Future priorities:</a:t>
            </a:r>
          </a:p>
          <a:p>
            <a:r>
              <a:rPr lang="en-US" altLang="zh-TW" sz="2000" dirty="0" smtClean="0">
                <a:solidFill>
                  <a:srgbClr val="2C0058"/>
                </a:solidFill>
              </a:rPr>
              <a:t>Expand the </a:t>
            </a:r>
            <a:r>
              <a:rPr lang="en-US" altLang="zh-TW" sz="2000" dirty="0" err="1" smtClean="0">
                <a:solidFill>
                  <a:srgbClr val="2C0058"/>
                </a:solidFill>
              </a:rPr>
              <a:t>programme</a:t>
            </a:r>
            <a:endParaRPr lang="zh-TW" altLang="en-US" sz="2000" dirty="0">
              <a:solidFill>
                <a:srgbClr val="2C005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5908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/>
              <a:t>A brief summary of our planning process…</a:t>
            </a:r>
            <a:endParaRPr lang="zh-TW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85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Ensure we all have a shared understanding  of the </a:t>
            </a:r>
          </a:p>
          <a:p>
            <a:r>
              <a:rPr lang="en-US" altLang="zh-TW" dirty="0" smtClean="0"/>
              <a:t>assignment (15 </a:t>
            </a:r>
            <a:r>
              <a:rPr lang="en-US" altLang="zh-TW" dirty="0" err="1" smtClean="0"/>
              <a:t>mins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981200"/>
            <a:ext cx="26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Brainstorm ideas (60 </a:t>
            </a:r>
            <a:r>
              <a:rPr lang="en-US" altLang="zh-TW" dirty="0" err="1" smtClean="0"/>
              <a:t>mins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895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Collate, refine, and organize suggestions (25 </a:t>
            </a:r>
            <a:r>
              <a:rPr lang="en-US" altLang="zh-TW" dirty="0" err="1" smtClean="0"/>
              <a:t>mins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43828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Select ideas for the final plan (25 </a:t>
            </a:r>
            <a:r>
              <a:rPr lang="en-US" altLang="zh-TW" dirty="0" err="1" smtClean="0"/>
              <a:t>mins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5562600"/>
            <a:ext cx="2694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Vision statement (20 </a:t>
            </a:r>
            <a:r>
              <a:rPr lang="en-US" altLang="zh-TW" dirty="0" err="1" smtClean="0"/>
              <a:t>mins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8382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1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18288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3048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3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4196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4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54102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5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6000" b="1" dirty="0" smtClean="0"/>
              <a:t>Thanks for listening!</a:t>
            </a:r>
            <a:endParaRPr lang="zh-TW" alt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288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1. Shift Collection Emphasis</vt:lpstr>
      <vt:lpstr>2. Preservation</vt:lpstr>
      <vt:lpstr>3. Regional Collaboration</vt:lpstr>
      <vt:lpstr>4. Library research fellows</vt:lpstr>
      <vt:lpstr>Slide 6</vt:lpstr>
      <vt:lpstr>Thanks for listening!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 HUNG</dc:creator>
  <cp:lastModifiedBy>HKU Libraries</cp:lastModifiedBy>
  <cp:revision>4</cp:revision>
  <dcterms:created xsi:type="dcterms:W3CDTF">2006-08-16T00:00:00Z</dcterms:created>
  <dcterms:modified xsi:type="dcterms:W3CDTF">2012-03-26T03:10:51Z</dcterms:modified>
</cp:coreProperties>
</file>