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96" r:id="rId1"/>
  </p:sldMasterIdLst>
  <p:sldIdLst>
    <p:sldId id="256" r:id="rId2"/>
    <p:sldId id="265" r:id="rId3"/>
    <p:sldId id="266" r:id="rId4"/>
    <p:sldId id="273" r:id="rId5"/>
    <p:sldId id="262" r:id="rId6"/>
    <p:sldId id="269" r:id="rId7"/>
    <p:sldId id="270" r:id="rId8"/>
    <p:sldId id="271" r:id="rId9"/>
    <p:sldId id="272" r:id="rId10"/>
    <p:sldId id="258" r:id="rId11"/>
    <p:sldId id="274" r:id="rId12"/>
    <p:sldId id="267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2682" autoAdjust="0"/>
    <p:restoredTop sz="94660"/>
  </p:normalViewPr>
  <p:slideViewPr>
    <p:cSldViewPr>
      <p:cViewPr varScale="1">
        <p:scale>
          <a:sx n="92" d="100"/>
          <a:sy n="92" d="100"/>
        </p:scale>
        <p:origin x="-52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B84C-F496-4CA0-98AC-EA13F89A2F0F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DECE-6C8E-43DD-965B-3F2438E56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B84C-F496-4CA0-98AC-EA13F89A2F0F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DECE-6C8E-43DD-965B-3F2438E56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B84C-F496-4CA0-98AC-EA13F89A2F0F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DECE-6C8E-43DD-965B-3F2438E56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B84C-F496-4CA0-98AC-EA13F89A2F0F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DECE-6C8E-43DD-965B-3F2438E56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B84C-F496-4CA0-98AC-EA13F89A2F0F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DECE-6C8E-43DD-965B-3F2438E56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B84C-F496-4CA0-98AC-EA13F89A2F0F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DECE-6C8E-43DD-965B-3F2438E56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B84C-F496-4CA0-98AC-EA13F89A2F0F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DECE-6C8E-43DD-965B-3F2438E56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B84C-F496-4CA0-98AC-EA13F89A2F0F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DECE-6C8E-43DD-965B-3F2438E56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B84C-F496-4CA0-98AC-EA13F89A2F0F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DECE-6C8E-43DD-965B-3F2438E56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B84C-F496-4CA0-98AC-EA13F89A2F0F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DECE-6C8E-43DD-965B-3F2438E56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B84C-F496-4CA0-98AC-EA13F89A2F0F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DECE-6C8E-43DD-965B-3F2438E565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886EB84C-F496-4CA0-98AC-EA13F89A2F0F}" type="datetimeFigureOut">
              <a:rPr lang="en-US" smtClean="0"/>
              <a:pPr/>
              <a:t>3/19/12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3591DECE-6C8E-43DD-965B-3F2438E56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Preserving our Past: Creating our Future</a:t>
            </a:r>
            <a:br>
              <a:rPr lang="en-US" dirty="0" smtClean="0"/>
            </a:br>
            <a:r>
              <a:rPr lang="en-US" sz="3556" dirty="0" smtClean="0"/>
              <a:t>A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#4</a:t>
            </a:r>
            <a:endParaRPr lang="en-US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6000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500042"/>
            <a:ext cx="8183880" cy="418795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Participate</a:t>
            </a:r>
            <a:r>
              <a:rPr lang="en-US" b="1" dirty="0" smtClean="0"/>
              <a:t> </a:t>
            </a:r>
            <a:r>
              <a:rPr lang="en-US" dirty="0" smtClean="0"/>
              <a:t>actively in CLUNC</a:t>
            </a:r>
          </a:p>
          <a:p>
            <a:endParaRPr lang="en-US" dirty="0" smtClean="0"/>
          </a:p>
          <a:p>
            <a:r>
              <a:rPr lang="en-US" dirty="0" smtClean="0"/>
              <a:t>share the manpower (union catalog)</a:t>
            </a:r>
          </a:p>
          <a:p>
            <a:endParaRPr lang="en-US" b="1" dirty="0" smtClean="0"/>
          </a:p>
          <a:p>
            <a:r>
              <a:rPr lang="en-US" dirty="0" smtClean="0"/>
              <a:t>share resources with other libraries(ILL, Document delivery)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66840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Library Gate </a:t>
            </a:r>
            <a:r>
              <a:rPr lang="en-US" dirty="0" smtClean="0"/>
              <a:t>count</a:t>
            </a:r>
          </a:p>
          <a:p>
            <a:r>
              <a:rPr lang="en-US" dirty="0" smtClean="0"/>
              <a:t>By number of web visitors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Alexa</a:t>
            </a:r>
            <a:r>
              <a:rPr lang="en-US" dirty="0" smtClean="0"/>
              <a:t> web ranking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133600"/>
            <a:ext cx="4064000" cy="5207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 Evaluation / Assessment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920" y="1357298"/>
            <a:ext cx="8183880" cy="3071834"/>
          </a:xfrm>
        </p:spPr>
        <p:txBody>
          <a:bodyPr/>
          <a:lstStyle/>
          <a:p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Statistics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Analyze the system log and make a comparison.</a:t>
            </a:r>
          </a:p>
          <a:p>
            <a:pPr lvl="1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Survey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Users satisfaction level</a:t>
            </a:r>
          </a:p>
          <a:p>
            <a:endParaRPr lang="en-US" b="1" i="1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85720" y="214290"/>
            <a:ext cx="8572560" cy="642942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4678" y="4163390"/>
            <a:ext cx="4071966" cy="105156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40186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Vision</a:t>
            </a:r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Goals</a:t>
            </a:r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Measurement</a:t>
            </a:r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Assessment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 Vision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920" y="1785926"/>
            <a:ext cx="8183880" cy="2932378"/>
          </a:xfrm>
        </p:spPr>
        <p:txBody>
          <a:bodyPr>
            <a:normAutofit/>
          </a:bodyPr>
          <a:lstStyle/>
          <a:p>
            <a:r>
              <a:rPr lang="en-US" altLang="zh-CN" sz="3200" dirty="0" err="1" smtClean="0"/>
              <a:t>YouAndMe</a:t>
            </a:r>
            <a:r>
              <a:rPr lang="en-US" altLang="zh-CN" sz="3200" dirty="0" smtClean="0"/>
              <a:t> University Library will be recognized as  most innovative, user-</a:t>
            </a:r>
            <a:r>
              <a:rPr lang="en-US" altLang="zh-CN" sz="3200" dirty="0" err="1" smtClean="0"/>
              <a:t>centred</a:t>
            </a:r>
            <a:r>
              <a:rPr lang="en-US" altLang="zh-CN" sz="3200" dirty="0" smtClean="0"/>
              <a:t>  academic library in this area.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Major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Digitization</a:t>
            </a:r>
          </a:p>
          <a:p>
            <a:endParaRPr lang="en-US" dirty="0" smtClean="0"/>
          </a:p>
          <a:p>
            <a:r>
              <a:rPr lang="en-US" dirty="0" smtClean="0"/>
              <a:t>Promotion of the Rare book collection </a:t>
            </a:r>
          </a:p>
          <a:p>
            <a:endParaRPr lang="en-US" dirty="0"/>
          </a:p>
          <a:p>
            <a:r>
              <a:rPr lang="en-US" dirty="0" smtClean="0"/>
              <a:t>Increase budget on electronic resources ; buy lesser print </a:t>
            </a:r>
          </a:p>
          <a:p>
            <a:endParaRPr lang="en-US" dirty="0"/>
          </a:p>
          <a:p>
            <a:r>
              <a:rPr lang="en-US" dirty="0" smtClean="0"/>
              <a:t>Organizational change (staffing)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031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642918"/>
            <a:ext cx="8183880" cy="428628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en-US" sz="8615" b="1" dirty="0" smtClean="0">
                <a:solidFill>
                  <a:srgbClr val="FF0000"/>
                </a:solidFill>
              </a:rPr>
              <a:t>To Attract users to use the library</a:t>
            </a:r>
          </a:p>
          <a:p>
            <a:endParaRPr lang="en-US" dirty="0" smtClean="0"/>
          </a:p>
          <a:p>
            <a:r>
              <a:rPr lang="en-US" sz="6154" dirty="0" smtClean="0"/>
              <a:t>Environment</a:t>
            </a:r>
          </a:p>
          <a:p>
            <a:pPr lvl="1">
              <a:buNone/>
            </a:pPr>
            <a:r>
              <a:rPr lang="en-US" sz="4923" dirty="0" smtClean="0"/>
              <a:t>-Setup attractive workspace for users</a:t>
            </a:r>
          </a:p>
          <a:p>
            <a:pPr lvl="1">
              <a:buNone/>
            </a:pPr>
            <a:endParaRPr lang="en-US" sz="4923" dirty="0" smtClean="0"/>
          </a:p>
          <a:p>
            <a:r>
              <a:rPr lang="en-US" sz="6154" dirty="0" smtClean="0"/>
              <a:t>Resources</a:t>
            </a:r>
          </a:p>
          <a:p>
            <a:pPr lvl="1">
              <a:buNone/>
            </a:pPr>
            <a:r>
              <a:rPr lang="en-US" sz="4923" dirty="0" smtClean="0"/>
              <a:t>-Build user-oriented collection and focus on unique resources</a:t>
            </a:r>
          </a:p>
          <a:p>
            <a:endParaRPr lang="en-US" sz="6154" dirty="0" smtClean="0"/>
          </a:p>
          <a:p>
            <a:r>
              <a:rPr lang="en-US" sz="6154" dirty="0" smtClean="0"/>
              <a:t>Services</a:t>
            </a:r>
          </a:p>
          <a:p>
            <a:pPr lvl="1">
              <a:buNone/>
            </a:pPr>
            <a:r>
              <a:rPr lang="en-US" sz="4923" dirty="0" smtClean="0"/>
              <a:t>-Provide innovative services</a:t>
            </a:r>
          </a:p>
          <a:p>
            <a:endParaRPr lang="en-US" sz="6154" dirty="0" smtClean="0"/>
          </a:p>
          <a:p>
            <a:r>
              <a:rPr lang="en-US" sz="6154" dirty="0" smtClean="0"/>
              <a:t>Staff</a:t>
            </a:r>
          </a:p>
          <a:p>
            <a:pPr lvl="1">
              <a:buNone/>
            </a:pPr>
            <a:r>
              <a:rPr lang="en-US" sz="4923" dirty="0" smtClean="0"/>
              <a:t>-Build efficient, highly trained staff</a:t>
            </a:r>
          </a:p>
          <a:p>
            <a:endParaRPr lang="en-US" sz="6154" dirty="0" smtClean="0"/>
          </a:p>
          <a:p>
            <a:r>
              <a:rPr lang="en-US" sz="6154" dirty="0" smtClean="0"/>
              <a:t>Collaboration</a:t>
            </a:r>
            <a:endParaRPr lang="en-US" sz="3385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11282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2.1 Environment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/>
          <a:lstStyle/>
          <a:p>
            <a:r>
              <a:rPr lang="en-US" altLang="zh-CN" b="1" dirty="0" smtClean="0"/>
              <a:t>Physical: </a:t>
            </a:r>
          </a:p>
          <a:p>
            <a:pPr lvl="1"/>
            <a:r>
              <a:rPr lang="en-US" altLang="zh-CN" dirty="0" smtClean="0"/>
              <a:t>Learning Commons</a:t>
            </a:r>
          </a:p>
          <a:p>
            <a:pPr lvl="1"/>
            <a:r>
              <a:rPr lang="en-US" altLang="zh-CN" dirty="0" smtClean="0"/>
              <a:t>Multi-media center</a:t>
            </a:r>
          </a:p>
          <a:p>
            <a:pPr lvl="1"/>
            <a:r>
              <a:rPr lang="en-US" altLang="zh-CN" dirty="0" smtClean="0"/>
              <a:t>More network points, electricity sockets etc.</a:t>
            </a:r>
          </a:p>
          <a:p>
            <a:pPr lvl="1"/>
            <a:endParaRPr lang="en-US" altLang="zh-CN" dirty="0" smtClean="0"/>
          </a:p>
          <a:p>
            <a:r>
              <a:rPr lang="en-US" altLang="zh-CN" b="1" dirty="0" smtClean="0"/>
              <a:t>Virtual:</a:t>
            </a:r>
          </a:p>
          <a:p>
            <a:pPr lvl="1"/>
            <a:r>
              <a:rPr lang="en-US" altLang="zh-CN" dirty="0" smtClean="0"/>
              <a:t>Redesign library Website Using Information Architecture Principals </a:t>
            </a:r>
          </a:p>
          <a:p>
            <a:pPr lvl="1"/>
            <a:r>
              <a:rPr lang="en-US" altLang="zh-CN" dirty="0" smtClean="0"/>
              <a:t>More web services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2.2 Resources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762000"/>
            <a:ext cx="8183880" cy="4648200"/>
          </a:xfrm>
        </p:spPr>
        <p:txBody>
          <a:bodyPr/>
          <a:lstStyle/>
          <a:p>
            <a:r>
              <a:rPr lang="en-US" dirty="0" smtClean="0"/>
              <a:t>Increase the percentage of electronic collections</a:t>
            </a:r>
          </a:p>
          <a:p>
            <a:endParaRPr lang="en-US" dirty="0" smtClean="0"/>
          </a:p>
          <a:p>
            <a:r>
              <a:rPr lang="en-US" altLang="zh-CN" dirty="0" smtClean="0"/>
              <a:t>Repair and digitize rare books collection ; promote this unique collection.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Setup Institutional Repository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2.3 Services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i="1" dirty="0" smtClean="0"/>
              <a:t>Communications</a:t>
            </a:r>
          </a:p>
          <a:p>
            <a:pPr lvl="1"/>
            <a:r>
              <a:rPr lang="en-US" altLang="zh-CN" dirty="0" smtClean="0"/>
              <a:t>Subject librarian: Serve the faculty to meet their teaching and research needs</a:t>
            </a:r>
          </a:p>
          <a:p>
            <a:pPr lvl="1"/>
            <a:r>
              <a:rPr lang="en-US" altLang="zh-CN" dirty="0" smtClean="0"/>
              <a:t>Setup the user focus group and meet regularly</a:t>
            </a:r>
          </a:p>
          <a:p>
            <a:pPr lvl="1"/>
            <a:endParaRPr lang="en-US" altLang="zh-CN" dirty="0" smtClean="0"/>
          </a:p>
          <a:p>
            <a:r>
              <a:rPr lang="en-US" altLang="zh-CN" i="1" dirty="0" smtClean="0"/>
              <a:t>Foster Information literacy</a:t>
            </a:r>
          </a:p>
          <a:p>
            <a:pPr lvl="1"/>
            <a:r>
              <a:rPr lang="en-US" altLang="zh-CN" dirty="0" smtClean="0"/>
              <a:t>Online guides</a:t>
            </a:r>
          </a:p>
          <a:p>
            <a:pPr lvl="1"/>
            <a:r>
              <a:rPr lang="en-US" altLang="zh-CN" dirty="0" smtClean="0"/>
              <a:t>Online instructional multimedia </a:t>
            </a:r>
          </a:p>
          <a:p>
            <a:endParaRPr lang="en-US" altLang="zh-CN" dirty="0" smtClean="0"/>
          </a:p>
          <a:p>
            <a:r>
              <a:rPr lang="en-US" altLang="zh-CN" i="1" dirty="0" smtClean="0"/>
              <a:t>Promote library’s services</a:t>
            </a:r>
          </a:p>
          <a:p>
            <a:pPr lvl="1"/>
            <a:r>
              <a:rPr lang="en-US" altLang="zh-CN" dirty="0" smtClean="0"/>
              <a:t>Social networking (Blog/Twitter/</a:t>
            </a:r>
            <a:r>
              <a:rPr lang="en-US" altLang="zh-CN" dirty="0" err="1" smtClean="0"/>
              <a:t>whatsapps/Facebook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Electronic Newsletter</a:t>
            </a:r>
          </a:p>
          <a:p>
            <a:pPr lvl="1"/>
            <a:r>
              <a:rPr lang="en-US" altLang="zh-CN" dirty="0" smtClean="0"/>
              <a:t>Smartphone apps</a:t>
            </a:r>
          </a:p>
          <a:p>
            <a:pPr lvl="1"/>
            <a:r>
              <a:rPr lang="en-US" dirty="0" smtClean="0"/>
              <a:t>Use tablet/mobile devices.  </a:t>
            </a:r>
          </a:p>
          <a:p>
            <a:pPr lvl="1"/>
            <a:r>
              <a:rPr lang="en-US" dirty="0" smtClean="0"/>
              <a:t>Promote rare-book on tablet (e.g. </a:t>
            </a:r>
            <a:r>
              <a:rPr lang="en-US" dirty="0" err="1" smtClean="0"/>
              <a:t>iPad</a:t>
            </a:r>
            <a:r>
              <a:rPr lang="en-US" dirty="0" smtClean="0"/>
              <a:t>/Galaxy Tab)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2.4 Staffing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i="1" dirty="0" smtClean="0"/>
              <a:t>Library Reorganization </a:t>
            </a:r>
          </a:p>
          <a:p>
            <a:pPr lvl="1"/>
            <a:r>
              <a:rPr lang="en-US" altLang="zh-CN" dirty="0" smtClean="0"/>
              <a:t>Redeployment </a:t>
            </a:r>
          </a:p>
          <a:p>
            <a:pPr lvl="1"/>
            <a:r>
              <a:rPr lang="en-US" altLang="zh-CN" dirty="0" smtClean="0"/>
              <a:t>Training</a:t>
            </a:r>
          </a:p>
          <a:p>
            <a:pPr>
              <a:buNone/>
            </a:pPr>
            <a:endParaRPr lang="en-US" altLang="zh-CN" b="1" dirty="0" smtClean="0"/>
          </a:p>
          <a:p>
            <a:r>
              <a:rPr lang="en-US" dirty="0" smtClean="0"/>
              <a:t>Develop a strong IT team to support new innovative services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Staff development</a:t>
            </a:r>
          </a:p>
          <a:p>
            <a:pPr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414</TotalTime>
  <Words>311</Words>
  <Application>Microsoft Macintosh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Preserving our Past: Creating our Future A Proposal</vt:lpstr>
      <vt:lpstr>Outline</vt:lpstr>
      <vt:lpstr>1. Vision</vt:lpstr>
      <vt:lpstr>1. Major objectives</vt:lpstr>
      <vt:lpstr>2. Goals</vt:lpstr>
      <vt:lpstr>2.1 Environment</vt:lpstr>
      <vt:lpstr>2.2 Resources </vt:lpstr>
      <vt:lpstr>2.3 Services </vt:lpstr>
      <vt:lpstr>2.4 Staffing</vt:lpstr>
      <vt:lpstr>2.5 Collaboration</vt:lpstr>
      <vt:lpstr>3. Measurement</vt:lpstr>
      <vt:lpstr>4. Evaluation / Assessment</vt:lpstr>
      <vt:lpstr>Thank you!</vt:lpstr>
    </vt:vector>
  </TitlesOfParts>
  <Company>The University of Hong Kong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styw07e-gen</dc:creator>
  <cp:lastModifiedBy>KM Qoo</cp:lastModifiedBy>
  <cp:revision>17</cp:revision>
  <dcterms:created xsi:type="dcterms:W3CDTF">2012-03-19T05:32:47Z</dcterms:created>
  <dcterms:modified xsi:type="dcterms:W3CDTF">2012-03-19T05:34:47Z</dcterms:modified>
</cp:coreProperties>
</file>