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5" r:id="rId3"/>
    <p:sldId id="266" r:id="rId4"/>
    <p:sldId id="258" r:id="rId5"/>
    <p:sldId id="264" r:id="rId6"/>
    <p:sldId id="257" r:id="rId7"/>
    <p:sldId id="261" r:id="rId8"/>
    <p:sldId id="262" r:id="rId9"/>
    <p:sldId id="263" r:id="rId10"/>
    <p:sldId id="259"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25" d="100"/>
          <a:sy n="25" d="100"/>
        </p:scale>
        <p:origin x="-802" y="-5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714B3B-CF7C-2E46-864E-48B931A85A6A}" type="datetimeFigureOut">
              <a:rPr lang="en-US" smtClean="0"/>
              <a:pPr/>
              <a:t>3/19/2012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BF7681-5507-654F-B8C5-0DF8C42E6DD9}" type="slidenum">
              <a:rPr lang="en-US" smtClean="0"/>
              <a:pPr/>
              <a:t>‹#›</a:t>
            </a:fld>
            <a:endParaRPr lang="en-US"/>
          </a:p>
        </p:txBody>
      </p:sp>
    </p:spTree>
    <p:extLst>
      <p:ext uri="{BB962C8B-B14F-4D97-AF65-F5344CB8AC3E}">
        <p14:creationId xmlns:p14="http://schemas.microsoft.com/office/powerpoint/2010/main" xmlns="" val="34242491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BF7681-5507-654F-B8C5-0DF8C42E6DD9}" type="slidenum">
              <a:rPr lang="en-US" smtClean="0"/>
              <a:pPr/>
              <a:t>6</a:t>
            </a:fld>
            <a:endParaRPr lang="en-US"/>
          </a:p>
        </p:txBody>
      </p:sp>
    </p:spTree>
    <p:extLst>
      <p:ext uri="{BB962C8B-B14F-4D97-AF65-F5344CB8AC3E}">
        <p14:creationId xmlns:p14="http://schemas.microsoft.com/office/powerpoint/2010/main" xmlns="" val="352298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DDDE35-6305-4F4E-9C31-48285EE11F1C}"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4C5B-9609-4143-BF66-81DD2F5624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DDE35-6305-4F4E-9C31-48285EE11F1C}"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4C5B-9609-4143-BF66-81DD2F5624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DDDE35-6305-4F4E-9C31-48285EE11F1C}"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4C5B-9609-4143-BF66-81DD2F5624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DDDE35-6305-4F4E-9C31-48285EE11F1C}"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4C5B-9609-4143-BF66-81DD2F5624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C5DDDE35-6305-4F4E-9C31-48285EE11F1C}"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04C5B-9609-4143-BF66-81DD2F5624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DDDE35-6305-4F4E-9C31-48285EE11F1C}"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04C5B-9609-4143-BF66-81DD2F5624A7}"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DDDE35-6305-4F4E-9C31-48285EE11F1C}" type="datetimeFigureOut">
              <a:rPr lang="en-US" smtClean="0"/>
              <a:pPr/>
              <a:t>3/19/2012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04C5B-9609-4143-BF66-81DD2F5624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DDDE35-6305-4F4E-9C31-48285EE11F1C}" type="datetimeFigureOut">
              <a:rPr lang="en-US" smtClean="0"/>
              <a:pPr/>
              <a:t>3/19/2012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04C5B-9609-4143-BF66-81DD2F5624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DDE35-6305-4F4E-9C31-48285EE11F1C}" type="datetimeFigureOut">
              <a:rPr lang="en-US" smtClean="0"/>
              <a:pPr/>
              <a:t>3/19/2012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04C5B-9609-4143-BF66-81DD2F5624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C5DDDE35-6305-4F4E-9C31-48285EE11F1C}" type="datetimeFigureOut">
              <a:rPr lang="en-US" smtClean="0"/>
              <a:pPr/>
              <a:t>3/19/2012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AA04C5B-9609-4143-BF66-81DD2F5624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DDE35-6305-4F4E-9C31-48285EE11F1C}"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04C5B-9609-4143-BF66-81DD2F5624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5DDDE35-6305-4F4E-9C31-48285EE11F1C}" type="datetimeFigureOut">
              <a:rPr lang="en-US" smtClean="0"/>
              <a:pPr/>
              <a:t>3/19/2012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AA04C5B-9609-4143-BF66-81DD2F5624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1150071" y="2391013"/>
            <a:ext cx="5648623" cy="1204306"/>
          </a:xfrm>
        </p:spPr>
        <p:txBody>
          <a:bodyPr>
            <a:normAutofit fontScale="90000"/>
          </a:bodyPr>
          <a:lstStyle/>
          <a:p>
            <a:r>
              <a:rPr lang="en-US" dirty="0" smtClean="0">
                <a:latin typeface="Calibri"/>
                <a:cs typeface="Calibri"/>
              </a:rPr>
              <a:t>Case Study (Group 1)</a:t>
            </a:r>
            <a:br>
              <a:rPr lang="en-US" dirty="0" smtClean="0">
                <a:latin typeface="Calibri"/>
                <a:cs typeface="Calibri"/>
              </a:rPr>
            </a:br>
            <a:r>
              <a:rPr lang="en-US" sz="4000" dirty="0" smtClean="0">
                <a:latin typeface="Calibri"/>
                <a:cs typeface="Calibri"/>
              </a:rPr>
              <a:t/>
            </a:r>
            <a:br>
              <a:rPr lang="en-US" sz="4000" dirty="0" smtClean="0">
                <a:latin typeface="Calibri"/>
                <a:cs typeface="Calibri"/>
              </a:rPr>
            </a:br>
            <a:r>
              <a:rPr lang="en-US" sz="4000" cap="none" dirty="0" err="1" smtClean="0">
                <a:latin typeface="Calibri"/>
                <a:cs typeface="Calibri"/>
              </a:rPr>
              <a:t>YouAndMe</a:t>
            </a:r>
            <a:r>
              <a:rPr lang="en-US" sz="4000" cap="none" dirty="0" smtClean="0">
                <a:latin typeface="Calibri"/>
                <a:cs typeface="Calibri"/>
              </a:rPr>
              <a:t> University Library</a:t>
            </a:r>
            <a:r>
              <a:rPr lang="en-US" cap="none" dirty="0" smtClean="0"/>
              <a:t/>
            </a:r>
            <a:br>
              <a:rPr lang="en-US" cap="none" dirty="0" smtClean="0"/>
            </a:br>
            <a:r>
              <a:rPr lang="en-US" cap="none" dirty="0" smtClean="0"/>
              <a:t>  </a:t>
            </a:r>
            <a:endParaRPr lang="en-US" cap="none" dirty="0"/>
          </a:p>
        </p:txBody>
      </p:sp>
      <p:pic>
        <p:nvPicPr>
          <p:cNvPr id="1026" name="Picture 2" descr="C:\Users\william\Desktop\P1020810.JPG"/>
          <p:cNvPicPr>
            <a:picLocks noChangeAspect="1" noChangeArrowheads="1"/>
          </p:cNvPicPr>
          <p:nvPr/>
        </p:nvPicPr>
        <p:blipFill>
          <a:blip r:embed="rId2" cstate="print"/>
          <a:srcRect/>
          <a:stretch>
            <a:fillRect/>
          </a:stretch>
        </p:blipFill>
        <p:spPr bwMode="auto">
          <a:xfrm>
            <a:off x="4143372" y="3283344"/>
            <a:ext cx="4953191" cy="3714893"/>
          </a:xfrm>
          <a:prstGeom prst="rect">
            <a:avLst/>
          </a:prstGeom>
          <a:noFill/>
        </p:spPr>
      </p:pic>
    </p:spTree>
    <p:extLst>
      <p:ext uri="{BB962C8B-B14F-4D97-AF65-F5344CB8AC3E}">
        <p14:creationId xmlns:p14="http://schemas.microsoft.com/office/powerpoint/2010/main" xmlns="" val="1786072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581900" cy="548640"/>
          </a:xfrm>
        </p:spPr>
        <p:txBody>
          <a:bodyPr>
            <a:normAutofit fontScale="90000"/>
          </a:bodyPr>
          <a:lstStyle/>
          <a:p>
            <a:pPr lvl="0"/>
            <a:r>
              <a:rPr lang="en-US" dirty="0" smtClean="0"/>
              <a:t>Action</a:t>
            </a:r>
            <a:r>
              <a:rPr lang="en-US" dirty="0"/>
              <a:t> </a:t>
            </a:r>
            <a:r>
              <a:rPr lang="en-US" dirty="0" smtClean="0"/>
              <a:t>objective 4</a:t>
            </a:r>
            <a:br>
              <a:rPr lang="en-US" dirty="0" smtClean="0"/>
            </a:br>
            <a:r>
              <a:rPr lang="en-US" sz="1600" dirty="0"/>
              <a:t>Distinguish the </a:t>
            </a:r>
            <a:r>
              <a:rPr lang="en-US" sz="1600" dirty="0" err="1"/>
              <a:t>YouAndMe</a:t>
            </a:r>
            <a:r>
              <a:rPr lang="en-US" sz="1600" dirty="0"/>
              <a:t> University Library </a:t>
            </a:r>
            <a:r>
              <a:rPr lang="en-US" sz="1600" dirty="0" smtClean="0"/>
              <a:t>by </a:t>
            </a:r>
            <a:r>
              <a:rPr lang="en-US" sz="1600" dirty="0"/>
              <a:t>promoting the rare book collection</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533400" y="1828800"/>
            <a:ext cx="7772400" cy="3416320"/>
          </a:xfrm>
          <a:prstGeom prst="rect">
            <a:avLst/>
          </a:prstGeom>
        </p:spPr>
        <p:txBody>
          <a:bodyPr wrap="square">
            <a:spAutoFit/>
          </a:bodyPr>
          <a:lstStyle/>
          <a:p>
            <a:r>
              <a:rPr lang="en-US" dirty="0" smtClean="0"/>
              <a:t>Invite the President to do a show-and-tell session of rare books. </a:t>
            </a:r>
          </a:p>
          <a:p>
            <a:endParaRPr lang="en-US" dirty="0"/>
          </a:p>
          <a:p>
            <a:r>
              <a:rPr lang="en-US" dirty="0" smtClean="0"/>
              <a:t>Researchers work with student ambassadors from relevant department(s) to select books for exhibition, and publication? Digitization? </a:t>
            </a:r>
          </a:p>
          <a:p>
            <a:endParaRPr lang="en-US" dirty="0"/>
          </a:p>
          <a:p>
            <a:r>
              <a:rPr lang="en-US" dirty="0"/>
              <a:t>D</a:t>
            </a:r>
            <a:r>
              <a:rPr lang="en-US" dirty="0" smtClean="0"/>
              <a:t>evelop course based on strengths of the collection.</a:t>
            </a:r>
          </a:p>
          <a:p>
            <a:endParaRPr lang="en-US" dirty="0"/>
          </a:p>
          <a:p>
            <a:r>
              <a:rPr lang="en-US" dirty="0" smtClean="0"/>
              <a:t>Hire a consultant to look at collections and do assessment (to apply for funding for preservation)</a:t>
            </a:r>
            <a:endParaRPr lang="en-US" dirty="0"/>
          </a:p>
          <a:p>
            <a:r>
              <a:rPr lang="en-US" dirty="0" smtClean="0"/>
              <a:t>Cooperate with history (?) or other department to share cost?</a:t>
            </a:r>
          </a:p>
          <a:p>
            <a:endParaRPr lang="en-US" dirty="0"/>
          </a:p>
          <a:p>
            <a:endParaRPr lang="en-US" dirty="0"/>
          </a:p>
        </p:txBody>
      </p:sp>
    </p:spTree>
    <p:extLst>
      <p:ext uri="{BB962C8B-B14F-4D97-AF65-F5344CB8AC3E}">
        <p14:creationId xmlns:p14="http://schemas.microsoft.com/office/powerpoint/2010/main" xmlns="" val="1741169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520940" cy="548640"/>
          </a:xfrm>
        </p:spPr>
        <p:txBody>
          <a:bodyPr/>
          <a:lstStyle/>
          <a:p>
            <a:r>
              <a:rPr lang="en-US" dirty="0" smtClean="0"/>
              <a:t>Assess – Reflect - look ahead</a:t>
            </a:r>
            <a:endParaRPr lang="en-US" dirty="0"/>
          </a:p>
        </p:txBody>
      </p:sp>
      <p:sp>
        <p:nvSpPr>
          <p:cNvPr id="3" name="Content Placeholder 2"/>
          <p:cNvSpPr>
            <a:spLocks noGrp="1"/>
          </p:cNvSpPr>
          <p:nvPr>
            <p:ph idx="1"/>
          </p:nvPr>
        </p:nvSpPr>
        <p:spPr>
          <a:xfrm>
            <a:off x="838200" y="1143000"/>
            <a:ext cx="7848600" cy="3579849"/>
          </a:xfrm>
        </p:spPr>
        <p:txBody>
          <a:bodyPr>
            <a:noAutofit/>
          </a:bodyPr>
          <a:lstStyle/>
          <a:p>
            <a:pPr marL="0" indent="0">
              <a:buNone/>
            </a:pPr>
            <a:r>
              <a:rPr lang="en-US" sz="2000" b="0" dirty="0" smtClean="0"/>
              <a:t>5 year plan</a:t>
            </a:r>
          </a:p>
          <a:p>
            <a:pPr marL="0" indent="0">
              <a:buNone/>
            </a:pPr>
            <a:r>
              <a:rPr lang="en-US" sz="2000" b="0" dirty="0" err="1" smtClean="0"/>
              <a:t>Eg</a:t>
            </a:r>
            <a:r>
              <a:rPr lang="en-US" sz="2000" b="0" dirty="0" smtClean="0"/>
              <a:t>. Electronic resources increase funding by 10% each year (reduction in purchase of print books, paperbacks, reset priority for subscriptions, if e-resources available, do not purchase print)</a:t>
            </a:r>
            <a:endParaRPr lang="en-US" sz="2000" b="0" dirty="0"/>
          </a:p>
          <a:p>
            <a:pPr marL="0" indent="0">
              <a:buNone/>
            </a:pPr>
            <a:r>
              <a:rPr lang="en-US" sz="2000" b="0" dirty="0" smtClean="0"/>
              <a:t>Surveys for students and faculty</a:t>
            </a:r>
          </a:p>
          <a:p>
            <a:pPr marL="0" indent="0">
              <a:buNone/>
            </a:pPr>
            <a:r>
              <a:rPr lang="en-US" sz="2000" b="0" dirty="0" smtClean="0"/>
              <a:t>User focus group</a:t>
            </a:r>
          </a:p>
          <a:p>
            <a:pPr marL="0" indent="0">
              <a:buNone/>
            </a:pPr>
            <a:r>
              <a:rPr lang="en-US" sz="2000" b="0" dirty="0" smtClean="0"/>
              <a:t>Online suggestions/comments</a:t>
            </a:r>
          </a:p>
          <a:p>
            <a:pPr marL="0" indent="0">
              <a:buNone/>
            </a:pPr>
            <a:r>
              <a:rPr lang="en-US" sz="2000" b="0" dirty="0" smtClean="0"/>
              <a:t>Benchmarking with other libraries</a:t>
            </a:r>
          </a:p>
          <a:p>
            <a:pPr marL="0" indent="0">
              <a:buNone/>
            </a:pPr>
            <a:r>
              <a:rPr lang="en-US" sz="2000" b="0" dirty="0" smtClean="0"/>
              <a:t>Internal key performance indicators (KPI)</a:t>
            </a:r>
          </a:p>
          <a:p>
            <a:pPr marL="0" indent="0">
              <a:buNone/>
            </a:pPr>
            <a:r>
              <a:rPr lang="en-US" sz="2800" dirty="0" smtClean="0"/>
              <a:t>Establish systematic approach for tracking progress from the outset, documentation!</a:t>
            </a:r>
          </a:p>
          <a:p>
            <a:pPr marL="0" indent="0">
              <a:buNone/>
            </a:pPr>
            <a:endParaRPr lang="en-US" sz="2000" dirty="0"/>
          </a:p>
        </p:txBody>
      </p:sp>
    </p:spTree>
    <p:extLst>
      <p:ext uri="{BB962C8B-B14F-4D97-AF65-F5344CB8AC3E}">
        <p14:creationId xmlns:p14="http://schemas.microsoft.com/office/powerpoint/2010/main" xmlns="" val="3210522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a:bodyPr>
          <a:lstStyle/>
          <a:p>
            <a:pPr marL="0" indent="0">
              <a:buNone/>
            </a:pPr>
            <a:r>
              <a:rPr lang="en-US" sz="2000" b="0" dirty="0" smtClean="0"/>
              <a:t>Day 1 – identified problems, drafted vision and set objectives</a:t>
            </a:r>
          </a:p>
          <a:p>
            <a:pPr marL="0" indent="0">
              <a:buNone/>
            </a:pPr>
            <a:r>
              <a:rPr lang="en-US" sz="2000" b="0" dirty="0" smtClean="0"/>
              <a:t>Day 2 – defined the objectives with some more detailed solutions, designed action plans and assessment for whole strategic plan</a:t>
            </a:r>
          </a:p>
          <a:p>
            <a:pPr marL="0" indent="0">
              <a:buNone/>
            </a:pPr>
            <a:endParaRPr lang="en-US" sz="2000" b="0" dirty="0"/>
          </a:p>
          <a:p>
            <a:pPr marL="0" indent="0">
              <a:buNone/>
            </a:pPr>
            <a:r>
              <a:rPr lang="en-US" sz="2000" b="0" dirty="0" smtClean="0"/>
              <a:t>Everyone contributed to brainstorming and discussion. Documented through note taking. Not one facilitator, shared. We tried to come up with actions for specific objectives, but found difficulty in trying to treat some of them as separate objectives with separate actions. </a:t>
            </a:r>
          </a:p>
          <a:p>
            <a:pPr marL="0" indent="0">
              <a:buNone/>
            </a:pPr>
            <a:r>
              <a:rPr lang="en-US" sz="2000" b="0" dirty="0"/>
              <a:t>M</a:t>
            </a:r>
            <a:r>
              <a:rPr lang="en-US" sz="2000" b="0" dirty="0" smtClean="0"/>
              <a:t>any of them overlap. Not hierarchical. </a:t>
            </a:r>
          </a:p>
          <a:p>
            <a:pPr marL="0" indent="0">
              <a:buNone/>
            </a:pPr>
            <a:endParaRPr lang="en-US" sz="2000" b="0" dirty="0"/>
          </a:p>
        </p:txBody>
      </p:sp>
    </p:spTree>
    <p:extLst>
      <p:ext uri="{BB962C8B-B14F-4D97-AF65-F5344CB8AC3E}">
        <p14:creationId xmlns:p14="http://schemas.microsoft.com/office/powerpoint/2010/main" xmlns="" val="2878239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t>
            </a:r>
            <a:endParaRPr lang="en-US" dirty="0"/>
          </a:p>
        </p:txBody>
      </p:sp>
      <p:sp>
        <p:nvSpPr>
          <p:cNvPr id="3" name="Content Placeholder 2"/>
          <p:cNvSpPr>
            <a:spLocks noGrp="1"/>
          </p:cNvSpPr>
          <p:nvPr>
            <p:ph idx="1"/>
          </p:nvPr>
        </p:nvSpPr>
        <p:spPr>
          <a:xfrm>
            <a:off x="822960" y="1100628"/>
            <a:ext cx="7520940" cy="3928572"/>
          </a:xfrm>
        </p:spPr>
        <p:txBody>
          <a:bodyPr>
            <a:normAutofit fontScale="62500" lnSpcReduction="20000"/>
          </a:bodyPr>
          <a:lstStyle/>
          <a:p>
            <a:pPr marL="457200" lvl="0" indent="-457200">
              <a:buFont typeface="Arial"/>
              <a:buChar char="•"/>
            </a:pPr>
            <a:r>
              <a:rPr lang="en-US" sz="3200" b="0" dirty="0" smtClean="0">
                <a:latin typeface="Calibri"/>
                <a:cs typeface="Calibri"/>
              </a:rPr>
              <a:t>Funding </a:t>
            </a:r>
            <a:r>
              <a:rPr lang="en-US" sz="3200" b="0" dirty="0">
                <a:latin typeface="Calibri"/>
                <a:cs typeface="Calibri"/>
              </a:rPr>
              <a:t>setbacks</a:t>
            </a:r>
          </a:p>
          <a:p>
            <a:pPr marL="457200" lvl="0" indent="-457200">
              <a:buFont typeface="Arial"/>
              <a:buChar char="•"/>
            </a:pPr>
            <a:r>
              <a:rPr lang="en-US" sz="3200" b="0" dirty="0">
                <a:latin typeface="Calibri"/>
                <a:cs typeface="Calibri"/>
              </a:rPr>
              <a:t>Staff redundancies</a:t>
            </a:r>
          </a:p>
          <a:p>
            <a:pPr marL="457200" lvl="0" indent="-457200">
              <a:buFont typeface="Arial"/>
              <a:buChar char="•"/>
            </a:pPr>
            <a:r>
              <a:rPr lang="en-US" sz="3200" b="0" dirty="0">
                <a:latin typeface="Calibri"/>
                <a:cs typeface="Calibri"/>
              </a:rPr>
              <a:t>Few electronic resources </a:t>
            </a:r>
          </a:p>
          <a:p>
            <a:pPr marL="457200" lvl="0" indent="-457200">
              <a:buFont typeface="Arial"/>
              <a:buChar char="•"/>
            </a:pPr>
            <a:r>
              <a:rPr lang="en-US" sz="3200" b="0" dirty="0">
                <a:latin typeface="Calibri"/>
                <a:cs typeface="Calibri"/>
              </a:rPr>
              <a:t>Peer libraries – similar services, CLUNC already established, but little collaboration and benefit</a:t>
            </a:r>
          </a:p>
          <a:p>
            <a:pPr marL="457200" lvl="0" indent="-457200">
              <a:buFont typeface="Arial"/>
              <a:buChar char="•"/>
            </a:pPr>
            <a:r>
              <a:rPr lang="en-US" sz="3200" b="0" dirty="0">
                <a:latin typeface="Calibri"/>
                <a:cs typeface="Calibri"/>
              </a:rPr>
              <a:t>Little collaboration across campus (IT, teachers, librarians, specialists rare come together for planning or strategic thinking)</a:t>
            </a:r>
          </a:p>
          <a:p>
            <a:pPr marL="457200" lvl="0" indent="-457200">
              <a:buFont typeface="Arial"/>
              <a:buChar char="•"/>
            </a:pPr>
            <a:r>
              <a:rPr lang="en-US" sz="3200" b="0" dirty="0">
                <a:latin typeface="Calibri"/>
                <a:cs typeface="Calibri"/>
              </a:rPr>
              <a:t>Not enough emphasis on teaching and learning</a:t>
            </a:r>
          </a:p>
          <a:p>
            <a:pPr marL="457200" lvl="0" indent="-457200">
              <a:buFont typeface="Arial"/>
              <a:buChar char="•"/>
            </a:pPr>
            <a:r>
              <a:rPr lang="en-US" sz="3200" b="0" dirty="0">
                <a:latin typeface="Calibri"/>
                <a:cs typeface="Calibri"/>
              </a:rPr>
              <a:t>Student dissatisfaction</a:t>
            </a:r>
          </a:p>
          <a:p>
            <a:pPr marL="457200" lvl="0" indent="-457200">
              <a:buFont typeface="Arial"/>
              <a:buChar char="•"/>
            </a:pPr>
            <a:r>
              <a:rPr lang="en-US" sz="3200" b="0" dirty="0">
                <a:latin typeface="Calibri"/>
                <a:cs typeface="Calibri"/>
              </a:rPr>
              <a:t>Rare collection in very poor condition due to long time neglect and </a:t>
            </a:r>
          </a:p>
          <a:p>
            <a:pPr marL="457200" lvl="0" indent="-457200">
              <a:buFont typeface="Arial"/>
              <a:buChar char="•"/>
            </a:pPr>
            <a:r>
              <a:rPr lang="en-US" sz="3200" b="0" dirty="0">
                <a:latin typeface="Calibri"/>
                <a:cs typeface="Calibri"/>
              </a:rPr>
              <a:t>Tropical </a:t>
            </a:r>
            <a:r>
              <a:rPr lang="en-US" sz="3200" b="0" dirty="0" smtClean="0">
                <a:latin typeface="Calibri"/>
                <a:cs typeface="Calibri"/>
              </a:rPr>
              <a:t>climate</a:t>
            </a:r>
          </a:p>
          <a:p>
            <a:pPr marL="457200" lvl="0" indent="-457200">
              <a:buFont typeface="Arial"/>
              <a:buChar char="•"/>
            </a:pPr>
            <a:endParaRPr lang="en-US" sz="3200" b="0" dirty="0">
              <a:latin typeface="Calibri"/>
              <a:cs typeface="Calibri"/>
            </a:endParaRPr>
          </a:p>
          <a:p>
            <a:pPr marL="457200" lvl="0" indent="-457200">
              <a:buFont typeface="Arial"/>
              <a:buChar char="•"/>
            </a:pPr>
            <a:endParaRPr lang="en-US" sz="3200" b="0" dirty="0" smtClean="0">
              <a:latin typeface="Calibri"/>
              <a:cs typeface="Calibri"/>
            </a:endParaRPr>
          </a:p>
          <a:p>
            <a:endParaRPr lang="en-US" dirty="0"/>
          </a:p>
        </p:txBody>
      </p:sp>
      <p:sp>
        <p:nvSpPr>
          <p:cNvPr id="4" name="TextBox 3"/>
          <p:cNvSpPr txBox="1"/>
          <p:nvPr/>
        </p:nvSpPr>
        <p:spPr>
          <a:xfrm>
            <a:off x="914400" y="5029200"/>
            <a:ext cx="7986306" cy="2308324"/>
          </a:xfrm>
          <a:prstGeom prst="rect">
            <a:avLst/>
          </a:prstGeom>
          <a:noFill/>
        </p:spPr>
        <p:txBody>
          <a:bodyPr wrap="none" rtlCol="0">
            <a:spAutoFit/>
          </a:bodyPr>
          <a:lstStyle/>
          <a:p>
            <a:r>
              <a:rPr lang="en-US" dirty="0"/>
              <a:t>Assets:</a:t>
            </a:r>
          </a:p>
          <a:p>
            <a:r>
              <a:rPr lang="en-US" dirty="0"/>
              <a:t>CLUNC alliance in place, but underused</a:t>
            </a:r>
          </a:p>
          <a:p>
            <a:r>
              <a:rPr lang="en-US" dirty="0"/>
              <a:t>Rare book collection</a:t>
            </a:r>
          </a:p>
          <a:p>
            <a:r>
              <a:rPr lang="en-US" dirty="0"/>
              <a:t>Researchers</a:t>
            </a:r>
          </a:p>
          <a:p>
            <a:r>
              <a:rPr lang="en-US" dirty="0"/>
              <a:t>President of </a:t>
            </a:r>
            <a:r>
              <a:rPr lang="en-US" dirty="0" smtClean="0"/>
              <a:t>university </a:t>
            </a:r>
            <a:r>
              <a:rPr lang="en-US" dirty="0"/>
              <a:t>internationally recognized historian and rare book expert</a:t>
            </a:r>
          </a:p>
          <a:p>
            <a:r>
              <a:rPr lang="en-US" dirty="0"/>
              <a:t>All 5 university administrators want collaboration and streamlining amongst all</a:t>
            </a:r>
          </a:p>
          <a:p>
            <a:r>
              <a:rPr lang="en-US" dirty="0"/>
              <a:t> </a:t>
            </a:r>
          </a:p>
          <a:p>
            <a:endParaRPr lang="en-US" dirty="0"/>
          </a:p>
        </p:txBody>
      </p:sp>
    </p:spTree>
    <p:extLst>
      <p:ext uri="{BB962C8B-B14F-4D97-AF65-F5344CB8AC3E}">
        <p14:creationId xmlns:p14="http://schemas.microsoft.com/office/powerpoint/2010/main" xmlns="" val="621122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520940" cy="548640"/>
          </a:xfrm>
        </p:spPr>
        <p:txBody>
          <a:bodyPr/>
          <a:lstStyle/>
          <a:p>
            <a:r>
              <a:rPr lang="en-US" b="1" dirty="0" smtClean="0"/>
              <a:t>Vision</a:t>
            </a:r>
            <a:endParaRPr lang="en-US" b="1" dirty="0"/>
          </a:p>
        </p:txBody>
      </p:sp>
      <p:sp>
        <p:nvSpPr>
          <p:cNvPr id="3" name="Content Placeholder 2"/>
          <p:cNvSpPr>
            <a:spLocks noGrp="1"/>
          </p:cNvSpPr>
          <p:nvPr>
            <p:ph idx="1"/>
          </p:nvPr>
        </p:nvSpPr>
        <p:spPr>
          <a:xfrm>
            <a:off x="1752600" y="1371600"/>
            <a:ext cx="5715000" cy="4525963"/>
          </a:xfrm>
        </p:spPr>
        <p:txBody>
          <a:bodyPr>
            <a:normAutofit/>
          </a:bodyPr>
          <a:lstStyle/>
          <a:p>
            <a:pPr marL="0" indent="0">
              <a:buNone/>
            </a:pPr>
            <a:r>
              <a:rPr lang="en-US" sz="3600" b="0" dirty="0">
                <a:latin typeface="Calibri" pitchFamily="34" charset="0"/>
                <a:cs typeface="Calibri" pitchFamily="34" charset="0"/>
              </a:rPr>
              <a:t>The library aims to support the University mission of becoming an institution that is respected equally for teaching/learning as well as research.</a:t>
            </a:r>
          </a:p>
        </p:txBody>
      </p:sp>
    </p:spTree>
    <p:extLst>
      <p:ext uri="{BB962C8B-B14F-4D97-AF65-F5344CB8AC3E}">
        <p14:creationId xmlns:p14="http://schemas.microsoft.com/office/powerpoint/2010/main" xmlns="" val="3625668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a:t>
            </a:r>
            <a:endParaRPr 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sz="2000" b="0" dirty="0" smtClean="0"/>
              <a:t>Create task force to implement restructuring </a:t>
            </a:r>
          </a:p>
          <a:p>
            <a:pPr lvl="2"/>
            <a:r>
              <a:rPr lang="en-US" sz="2000" b="0" dirty="0" smtClean="0"/>
              <a:t>Reduce staff redundancies through retirements</a:t>
            </a:r>
          </a:p>
          <a:p>
            <a:pPr lvl="2"/>
            <a:r>
              <a:rPr lang="en-US" sz="2000" b="0" dirty="0" smtClean="0"/>
              <a:t>Retrain staff if necessary</a:t>
            </a:r>
          </a:p>
          <a:p>
            <a:pPr lvl="2"/>
            <a:r>
              <a:rPr lang="en-US" sz="2000" b="0" dirty="0" smtClean="0"/>
              <a:t>Redeploy staff</a:t>
            </a:r>
          </a:p>
          <a:p>
            <a:pPr lvl="2"/>
            <a:r>
              <a:rPr lang="en-US" sz="2000" b="0" dirty="0" smtClean="0"/>
              <a:t>Create new position descriptions and teams to handle restructuring (IT, electronic resources librarian; marketing PR, fund raising and CRM; special collections/preservation)</a:t>
            </a:r>
          </a:p>
          <a:p>
            <a:pPr lvl="2"/>
            <a:r>
              <a:rPr lang="en-US" sz="2000" b="0" dirty="0" smtClean="0"/>
              <a:t>Embedded librarians (interaction with researchers, teachers, help with course development and support, work with students on information literacy)</a:t>
            </a:r>
          </a:p>
          <a:p>
            <a:pPr lvl="2"/>
            <a:r>
              <a:rPr lang="en-US" sz="2000" b="0" dirty="0" smtClean="0"/>
              <a:t>Student ambassadors </a:t>
            </a:r>
            <a:endParaRPr lang="en-US" sz="2000" b="0" dirty="0"/>
          </a:p>
        </p:txBody>
      </p:sp>
      <p:sp>
        <p:nvSpPr>
          <p:cNvPr id="4" name="TextBox 3"/>
          <p:cNvSpPr txBox="1"/>
          <p:nvPr/>
        </p:nvSpPr>
        <p:spPr>
          <a:xfrm>
            <a:off x="2590800" y="5181600"/>
            <a:ext cx="2779276" cy="369332"/>
          </a:xfrm>
          <a:prstGeom prst="rect">
            <a:avLst/>
          </a:prstGeom>
          <a:noFill/>
        </p:spPr>
        <p:txBody>
          <a:bodyPr wrap="none" rtlCol="0">
            <a:spAutoFit/>
          </a:bodyPr>
          <a:lstStyle/>
          <a:p>
            <a:r>
              <a:rPr lang="en-US" dirty="0" smtClean="0"/>
              <a:t>not necessarily in this order</a:t>
            </a:r>
            <a:endParaRPr lang="en-US" dirty="0"/>
          </a:p>
        </p:txBody>
      </p:sp>
    </p:spTree>
    <p:extLst>
      <p:ext uri="{BB962C8B-B14F-4D97-AF65-F5344CB8AC3E}">
        <p14:creationId xmlns:p14="http://schemas.microsoft.com/office/powerpoint/2010/main" xmlns="" val="1110859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sz="2400" b="0" dirty="0" smtClean="0"/>
              <a:t>Bring </a:t>
            </a:r>
            <a:r>
              <a:rPr lang="en-US" sz="2400" b="0" dirty="0"/>
              <a:t>teaching and learning to </a:t>
            </a:r>
            <a:r>
              <a:rPr lang="en-US" sz="2400" b="0" dirty="0" smtClean="0"/>
              <a:t>the forefront </a:t>
            </a:r>
            <a:r>
              <a:rPr lang="en-US" sz="2400" b="0" dirty="0"/>
              <a:t>while maintaining and further enriching focus on research</a:t>
            </a:r>
          </a:p>
          <a:p>
            <a:pPr marL="514350" lvl="0" indent="-514350">
              <a:buFont typeface="+mj-lt"/>
              <a:buAutoNum type="arabicPeriod"/>
            </a:pPr>
            <a:r>
              <a:rPr lang="en-US" sz="2400" b="0" dirty="0" smtClean="0"/>
              <a:t>Improve </a:t>
            </a:r>
            <a:r>
              <a:rPr lang="en-US" sz="2400" b="0" dirty="0"/>
              <a:t>s</a:t>
            </a:r>
            <a:r>
              <a:rPr lang="en-US" sz="2400" b="0" dirty="0" smtClean="0"/>
              <a:t>tudent satisfaction - </a:t>
            </a:r>
            <a:r>
              <a:rPr lang="en-US" sz="2400" b="0" dirty="0"/>
              <a:t>make library more visible/desirable</a:t>
            </a:r>
          </a:p>
          <a:p>
            <a:pPr marL="514350" lvl="0" indent="-514350">
              <a:buFont typeface="+mj-lt"/>
              <a:buAutoNum type="arabicPeriod"/>
            </a:pPr>
            <a:r>
              <a:rPr lang="en-US" sz="2400" b="0" dirty="0"/>
              <a:t>D</a:t>
            </a:r>
            <a:r>
              <a:rPr lang="en-US" sz="2400" b="0" dirty="0" smtClean="0"/>
              <a:t>emonstrate </a:t>
            </a:r>
            <a:r>
              <a:rPr lang="en-US" sz="2400" b="0" dirty="0"/>
              <a:t>efficiencies and savings </a:t>
            </a:r>
            <a:r>
              <a:rPr lang="en-US" sz="2400" b="0" dirty="0" smtClean="0"/>
              <a:t>through </a:t>
            </a:r>
            <a:r>
              <a:rPr lang="en-US" sz="2400" b="0" dirty="0"/>
              <a:t>collaboration</a:t>
            </a:r>
          </a:p>
          <a:p>
            <a:pPr lvl="4"/>
            <a:r>
              <a:rPr lang="en-US" sz="2400" dirty="0" smtClean="0"/>
              <a:t> </a:t>
            </a:r>
            <a:r>
              <a:rPr lang="en-US" sz="2400" dirty="0"/>
              <a:t>within library</a:t>
            </a:r>
          </a:p>
          <a:p>
            <a:pPr lvl="4"/>
            <a:r>
              <a:rPr lang="en-US" sz="2400" dirty="0" smtClean="0"/>
              <a:t> </a:t>
            </a:r>
            <a:r>
              <a:rPr lang="en-US" sz="2400" dirty="0"/>
              <a:t>within university</a:t>
            </a:r>
          </a:p>
          <a:p>
            <a:pPr lvl="4"/>
            <a:r>
              <a:rPr lang="en-US" sz="2400" dirty="0" smtClean="0"/>
              <a:t> </a:t>
            </a:r>
            <a:r>
              <a:rPr lang="en-US" sz="2400" dirty="0"/>
              <a:t>within alliance of 5 universities</a:t>
            </a:r>
          </a:p>
          <a:p>
            <a:pPr marL="514350" lvl="0" indent="-514350">
              <a:buFont typeface="+mj-lt"/>
              <a:buAutoNum type="arabicPeriod"/>
            </a:pPr>
            <a:r>
              <a:rPr lang="en-US" sz="2400" b="0" dirty="0"/>
              <a:t>Distinguish the </a:t>
            </a:r>
            <a:r>
              <a:rPr lang="en-US" sz="2400" b="0" dirty="0" err="1" smtClean="0"/>
              <a:t>YouAndMe</a:t>
            </a:r>
            <a:r>
              <a:rPr lang="en-US" sz="2400" b="0" dirty="0" smtClean="0"/>
              <a:t> University </a:t>
            </a:r>
            <a:r>
              <a:rPr lang="en-US" sz="2400" b="0" dirty="0"/>
              <a:t>L</a:t>
            </a:r>
            <a:r>
              <a:rPr lang="en-US" sz="2400" b="0" dirty="0" smtClean="0"/>
              <a:t>ibrary </a:t>
            </a:r>
            <a:r>
              <a:rPr lang="en-US" sz="2400" b="0" dirty="0"/>
              <a:t>from the other four libraries in the region by </a:t>
            </a:r>
            <a:r>
              <a:rPr lang="en-US" sz="2400" b="0" dirty="0" smtClean="0"/>
              <a:t>promoting </a:t>
            </a:r>
            <a:r>
              <a:rPr lang="en-US" sz="2400" b="0" dirty="0"/>
              <a:t>the rare book collection</a:t>
            </a:r>
          </a:p>
          <a:p>
            <a:endParaRPr lang="en-US" dirty="0"/>
          </a:p>
        </p:txBody>
      </p:sp>
    </p:spTree>
    <p:extLst>
      <p:ext uri="{BB962C8B-B14F-4D97-AF65-F5344CB8AC3E}">
        <p14:creationId xmlns:p14="http://schemas.microsoft.com/office/powerpoint/2010/main" xmlns="" val="2085378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dirty="0" smtClean="0"/>
              <a:t>Actions Objective 1 </a:t>
            </a:r>
            <a:br>
              <a:rPr lang="en-US" dirty="0" smtClean="0"/>
            </a:br>
            <a:r>
              <a:rPr lang="en-US" sz="1800" dirty="0" smtClean="0"/>
              <a:t>Bring </a:t>
            </a:r>
            <a:r>
              <a:rPr lang="en-US" sz="1800" dirty="0"/>
              <a:t>teaching and learning to forefront while maintaining &amp;</a:t>
            </a:r>
            <a:r>
              <a:rPr lang="en-US" sz="1800" dirty="0" smtClean="0"/>
              <a:t> </a:t>
            </a:r>
            <a:r>
              <a:rPr lang="en-US" sz="1800" dirty="0"/>
              <a:t>further enriching focus on research</a:t>
            </a:r>
            <a:r>
              <a:rPr lang="en-US" dirty="0"/>
              <a:t/>
            </a:r>
            <a:br>
              <a:rPr lang="en-US" dirty="0"/>
            </a:br>
            <a:endParaRPr lang="en-US" dirty="0"/>
          </a:p>
        </p:txBody>
      </p:sp>
      <p:sp>
        <p:nvSpPr>
          <p:cNvPr id="3" name="Content Placeholder 2"/>
          <p:cNvSpPr>
            <a:spLocks noGrp="1"/>
          </p:cNvSpPr>
          <p:nvPr>
            <p:ph idx="1"/>
          </p:nvPr>
        </p:nvSpPr>
        <p:spPr>
          <a:xfrm>
            <a:off x="762000" y="1600201"/>
            <a:ext cx="7520940" cy="2895600"/>
          </a:xfrm>
        </p:spPr>
        <p:txBody>
          <a:bodyPr>
            <a:normAutofit/>
          </a:bodyPr>
          <a:lstStyle/>
          <a:p>
            <a:pPr>
              <a:buFont typeface="Arial"/>
              <a:buChar char="•"/>
            </a:pPr>
            <a:r>
              <a:rPr lang="en-US" sz="2000" b="0" dirty="0" smtClean="0"/>
              <a:t>Develop </a:t>
            </a:r>
            <a:r>
              <a:rPr lang="en-US" sz="2000" b="0" dirty="0"/>
              <a:t>e</a:t>
            </a:r>
            <a:r>
              <a:rPr lang="en-US" sz="2000" b="0" dirty="0" smtClean="0"/>
              <a:t>lectronic </a:t>
            </a:r>
            <a:r>
              <a:rPr lang="en-US" sz="2000" b="0" dirty="0"/>
              <a:t>resources and provide easy access 24/7</a:t>
            </a:r>
          </a:p>
          <a:p>
            <a:pPr>
              <a:buFont typeface="Arial"/>
              <a:buChar char="•"/>
            </a:pPr>
            <a:r>
              <a:rPr lang="en-US" sz="2000" b="0" dirty="0"/>
              <a:t>Improve the function of the consortium to get better price for </a:t>
            </a:r>
            <a:r>
              <a:rPr lang="en-US" sz="2000" b="0" dirty="0" smtClean="0"/>
              <a:t>purchases </a:t>
            </a:r>
            <a:r>
              <a:rPr lang="en-US" sz="2000" b="0" dirty="0"/>
              <a:t>and </a:t>
            </a:r>
            <a:r>
              <a:rPr lang="en-US" sz="2000" b="0" dirty="0" smtClean="0"/>
              <a:t>subscriptions increasing resources for users</a:t>
            </a:r>
            <a:endParaRPr lang="en-US" sz="2000" b="0" dirty="0"/>
          </a:p>
          <a:p>
            <a:pPr>
              <a:buFont typeface="Arial"/>
              <a:buChar char="•"/>
            </a:pPr>
            <a:r>
              <a:rPr lang="en-US" sz="2000" b="0" dirty="0" smtClean="0"/>
              <a:t>Perform collection analysis </a:t>
            </a:r>
          </a:p>
          <a:p>
            <a:pPr>
              <a:buFont typeface="Arial"/>
              <a:buChar char="•"/>
            </a:pPr>
            <a:r>
              <a:rPr lang="en-US" sz="2000" b="0" dirty="0" smtClean="0"/>
              <a:t>Provide faculty with teaching and research support</a:t>
            </a:r>
          </a:p>
          <a:p>
            <a:pPr>
              <a:buFont typeface="Arial"/>
              <a:buChar char="•"/>
            </a:pPr>
            <a:r>
              <a:rPr lang="en-US" sz="2000" b="0" dirty="0"/>
              <a:t>E</a:t>
            </a:r>
            <a:r>
              <a:rPr lang="en-US" sz="2000" b="0" dirty="0" smtClean="0"/>
              <a:t>ncourage professional library staff to pursue research interests – offer sabbaticals or build in research time to work schedule</a:t>
            </a:r>
            <a:endParaRPr lang="en-US" sz="2000" b="0" dirty="0"/>
          </a:p>
          <a:p>
            <a:pPr marL="285750" indent="-285750">
              <a:buFont typeface="Arial"/>
              <a:buChar char="•"/>
            </a:pPr>
            <a:endParaRPr lang="en-US" dirty="0"/>
          </a:p>
          <a:p>
            <a:pPr marL="285750" indent="-285750">
              <a:buFont typeface="Arial"/>
              <a:buChar char="•"/>
            </a:pPr>
            <a:endParaRPr lang="en-US" dirty="0"/>
          </a:p>
        </p:txBody>
      </p:sp>
    </p:spTree>
    <p:extLst>
      <p:ext uri="{BB962C8B-B14F-4D97-AF65-F5344CB8AC3E}">
        <p14:creationId xmlns:p14="http://schemas.microsoft.com/office/powerpoint/2010/main" xmlns="" val="2958178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Actions Objective 2</a:t>
            </a:r>
            <a:br>
              <a:rPr lang="en-US" dirty="0" smtClean="0"/>
            </a:br>
            <a:r>
              <a:rPr lang="en-US" sz="1800" dirty="0"/>
              <a:t>Student satisfaction improvement- make library more visible/desirable</a:t>
            </a:r>
            <a:r>
              <a:rPr lang="en-US" dirty="0"/>
              <a:t/>
            </a:r>
            <a:br>
              <a:rPr lang="en-US" dirty="0"/>
            </a:br>
            <a:endParaRPr lang="en-US" dirty="0"/>
          </a:p>
        </p:txBody>
      </p:sp>
      <p:sp>
        <p:nvSpPr>
          <p:cNvPr id="3" name="Content Placeholder 2"/>
          <p:cNvSpPr>
            <a:spLocks noGrp="1"/>
          </p:cNvSpPr>
          <p:nvPr>
            <p:ph idx="1"/>
          </p:nvPr>
        </p:nvSpPr>
        <p:spPr>
          <a:xfrm>
            <a:off x="457200" y="1143000"/>
            <a:ext cx="8229600" cy="4525963"/>
          </a:xfrm>
        </p:spPr>
        <p:txBody>
          <a:bodyPr>
            <a:normAutofit/>
          </a:bodyPr>
          <a:lstStyle/>
          <a:p>
            <a:pPr>
              <a:buFont typeface="Arial"/>
              <a:buChar char="•"/>
            </a:pPr>
            <a:r>
              <a:rPr lang="en-US" sz="2000" b="0" dirty="0" smtClean="0"/>
              <a:t>Survey students (baseline evaluation and after)</a:t>
            </a:r>
          </a:p>
          <a:p>
            <a:pPr>
              <a:buFont typeface="Arial"/>
              <a:buChar char="•"/>
            </a:pPr>
            <a:r>
              <a:rPr lang="en-US" sz="2000" b="0" dirty="0" smtClean="0"/>
              <a:t>More resources available with easy accessibility</a:t>
            </a:r>
          </a:p>
          <a:p>
            <a:pPr>
              <a:buFont typeface="Arial"/>
              <a:buChar char="•"/>
            </a:pPr>
            <a:r>
              <a:rPr lang="en-US" sz="2000" b="0" dirty="0" smtClean="0"/>
              <a:t>Redesign learning areas within library including quiet study area, group discussion rooms, classrooms, creative media equipment, game room </a:t>
            </a:r>
          </a:p>
          <a:p>
            <a:pPr>
              <a:buFont typeface="Arial"/>
              <a:buChar char="•"/>
            </a:pPr>
            <a:r>
              <a:rPr lang="en-US" sz="2000" b="0" dirty="0" smtClean="0"/>
              <a:t>Offer student training on new resources </a:t>
            </a:r>
          </a:p>
          <a:p>
            <a:pPr>
              <a:buFont typeface="Arial"/>
              <a:buChar char="•"/>
            </a:pPr>
            <a:r>
              <a:rPr lang="en-US" sz="2000" b="0" dirty="0" smtClean="0"/>
              <a:t>Promotional events for library – lucky draw, book talks, musical performance, electronic books database game, online quiz with prizes, make use of social networking services, book sales</a:t>
            </a:r>
          </a:p>
          <a:p>
            <a:pPr>
              <a:buFont typeface="Arial"/>
              <a:buChar char="•"/>
            </a:pPr>
            <a:r>
              <a:rPr lang="en-US" sz="2000" b="0" dirty="0" smtClean="0"/>
              <a:t>Roaming librarian/student helper to help users </a:t>
            </a:r>
          </a:p>
          <a:p>
            <a:pPr marL="0" indent="0"/>
            <a:endParaRPr lang="en-US" dirty="0"/>
          </a:p>
        </p:txBody>
      </p:sp>
    </p:spTree>
    <p:extLst>
      <p:ext uri="{BB962C8B-B14F-4D97-AF65-F5344CB8AC3E}">
        <p14:creationId xmlns:p14="http://schemas.microsoft.com/office/powerpoint/2010/main" xmlns="" val="1864569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lvl="0" indent="-514350" algn="l"/>
            <a:r>
              <a:rPr lang="en-US" dirty="0" smtClean="0"/>
              <a:t>Actions Objective 3</a:t>
            </a:r>
            <a:br>
              <a:rPr lang="en-US" dirty="0" smtClean="0"/>
            </a:br>
            <a:r>
              <a:rPr lang="en-US" sz="1800" dirty="0"/>
              <a:t>demonstrate efficiencies and savings thru </a:t>
            </a:r>
            <a:r>
              <a:rPr lang="en-US" sz="1800" dirty="0" smtClean="0"/>
              <a:t>collaboration:  </a:t>
            </a:r>
            <a:r>
              <a:rPr lang="en-US" sz="1800" dirty="0"/>
              <a:t>within </a:t>
            </a:r>
            <a:r>
              <a:rPr lang="en-US" sz="1800" dirty="0" smtClean="0"/>
              <a:t>library,  </a:t>
            </a:r>
            <a:r>
              <a:rPr lang="en-US" sz="1800" dirty="0"/>
              <a:t>within </a:t>
            </a:r>
            <a:r>
              <a:rPr lang="en-US" sz="1800" dirty="0" smtClean="0"/>
              <a:t>university,  </a:t>
            </a:r>
            <a:r>
              <a:rPr lang="en-US" sz="1800" dirty="0"/>
              <a:t>within alliance of 5 universities</a:t>
            </a:r>
            <a:br>
              <a:rPr lang="en-US" sz="1800" dirty="0"/>
            </a:br>
            <a:endParaRPr lang="en-US" sz="1800" dirty="0"/>
          </a:p>
        </p:txBody>
      </p:sp>
      <p:sp>
        <p:nvSpPr>
          <p:cNvPr id="3" name="Content Placeholder 2"/>
          <p:cNvSpPr>
            <a:spLocks noGrp="1"/>
          </p:cNvSpPr>
          <p:nvPr>
            <p:ph idx="1"/>
          </p:nvPr>
        </p:nvSpPr>
        <p:spPr>
          <a:xfrm>
            <a:off x="228600" y="990600"/>
            <a:ext cx="8229600" cy="5029200"/>
          </a:xfrm>
        </p:spPr>
        <p:txBody>
          <a:bodyPr>
            <a:normAutofit lnSpcReduction="10000"/>
          </a:bodyPr>
          <a:lstStyle/>
          <a:p>
            <a:r>
              <a:rPr lang="en-US" sz="2000" b="0" dirty="0"/>
              <a:t>Inside the </a:t>
            </a:r>
            <a:r>
              <a:rPr lang="en-US" sz="2000" b="0" dirty="0" smtClean="0"/>
              <a:t>library:</a:t>
            </a:r>
            <a:endParaRPr lang="en-US" sz="2000" b="0" dirty="0"/>
          </a:p>
          <a:p>
            <a:r>
              <a:rPr lang="en-US" sz="2000" b="0" dirty="0" smtClean="0"/>
              <a:t>	Focus </a:t>
            </a:r>
            <a:r>
              <a:rPr lang="en-US" sz="2000" b="0" dirty="0"/>
              <a:t>group, Task force, Quality control circle, cross-units staff </a:t>
            </a:r>
            <a:r>
              <a:rPr lang="en-US" sz="2000" b="0" dirty="0" smtClean="0"/>
              <a:t>development</a:t>
            </a:r>
            <a:endParaRPr lang="en-US" sz="2000" b="0" dirty="0"/>
          </a:p>
          <a:p>
            <a:r>
              <a:rPr lang="en-US" sz="2000" b="0" dirty="0" smtClean="0"/>
              <a:t>Library &amp; University</a:t>
            </a:r>
            <a:r>
              <a:rPr lang="en-US" sz="2000" b="0" dirty="0"/>
              <a:t>:</a:t>
            </a:r>
          </a:p>
          <a:p>
            <a:pPr marL="0" indent="0">
              <a:buNone/>
            </a:pPr>
            <a:r>
              <a:rPr lang="en-US" sz="2000" b="0" dirty="0"/>
              <a:t>     </a:t>
            </a:r>
            <a:r>
              <a:rPr lang="en-US" sz="2000" b="0" dirty="0" smtClean="0"/>
              <a:t>  Embedded </a:t>
            </a:r>
            <a:r>
              <a:rPr lang="en-US" sz="2000" b="0" dirty="0"/>
              <a:t>librarian, Consultation research,</a:t>
            </a:r>
          </a:p>
          <a:p>
            <a:r>
              <a:rPr lang="en-US" sz="2000" b="0" dirty="0"/>
              <a:t>L</a:t>
            </a:r>
            <a:r>
              <a:rPr lang="en-US" sz="2000" b="0" dirty="0" smtClean="0"/>
              <a:t>ibrary and other libraries:</a:t>
            </a:r>
            <a:endParaRPr lang="en-US" sz="2000" b="0" dirty="0"/>
          </a:p>
          <a:p>
            <a:pPr marL="401638" indent="0"/>
            <a:r>
              <a:rPr lang="en-US" sz="2000" b="0" dirty="0"/>
              <a:t>exchange program with other library for duplicates---not necessarily CLUNC</a:t>
            </a:r>
          </a:p>
          <a:p>
            <a:pPr marL="401638" indent="0"/>
            <a:r>
              <a:rPr lang="en-US" sz="2000" b="0" dirty="0" smtClean="0"/>
              <a:t>ILL </a:t>
            </a:r>
            <a:r>
              <a:rPr lang="en-US" sz="2000" b="0" dirty="0"/>
              <a:t>and document delivery, </a:t>
            </a:r>
            <a:r>
              <a:rPr lang="en-US" sz="2000" b="0" dirty="0" smtClean="0"/>
              <a:t>chat </a:t>
            </a:r>
            <a:r>
              <a:rPr lang="en-US" sz="2000" b="0" dirty="0"/>
              <a:t>with </a:t>
            </a:r>
            <a:r>
              <a:rPr lang="en-US" sz="2000" b="0" dirty="0" smtClean="0"/>
              <a:t>reference, bundle e-purchasing </a:t>
            </a:r>
            <a:r>
              <a:rPr lang="en-US" sz="2000" b="0" dirty="0"/>
              <a:t>power, build a </a:t>
            </a:r>
            <a:r>
              <a:rPr lang="en-US" sz="2000" b="0" dirty="0" smtClean="0"/>
              <a:t>shared high</a:t>
            </a:r>
            <a:r>
              <a:rPr lang="en-US" sz="2000" b="0" dirty="0"/>
              <a:t>-density storage </a:t>
            </a:r>
            <a:r>
              <a:rPr lang="en-US" sz="2000" b="0" dirty="0" smtClean="0"/>
              <a:t>facility</a:t>
            </a:r>
            <a:r>
              <a:rPr lang="en-US" sz="2000" b="0" dirty="0"/>
              <a:t> </a:t>
            </a:r>
            <a:r>
              <a:rPr lang="en-US" sz="2000" b="0" dirty="0" smtClean="0"/>
              <a:t>(collections not jointly shared, but cost of building and running the facility shared. moving print collections off-site opens room in library for creating new types of spaces and makes it easier to maintain proper environment for storing collections – often different temp/RH requirement than comfort level for people)</a:t>
            </a:r>
            <a:endParaRPr lang="en-US" dirty="0"/>
          </a:p>
        </p:txBody>
      </p:sp>
    </p:spTree>
    <p:extLst>
      <p:ext uri="{BB962C8B-B14F-4D97-AF65-F5344CB8AC3E}">
        <p14:creationId xmlns:p14="http://schemas.microsoft.com/office/powerpoint/2010/main" xmlns="" val="602966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262</TotalTime>
  <Words>653</Words>
  <Application>Microsoft Macintosh PowerPoint</Application>
  <PresentationFormat>全屏显示(4:3)</PresentationFormat>
  <Paragraphs>84</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Angles</vt:lpstr>
      <vt:lpstr>Case Study (Group 1)  YouAndMe University Library   </vt:lpstr>
      <vt:lpstr>PROCESS</vt:lpstr>
      <vt:lpstr>Problems </vt:lpstr>
      <vt:lpstr>Vision</vt:lpstr>
      <vt:lpstr>staffing</vt:lpstr>
      <vt:lpstr>Objectives</vt:lpstr>
      <vt:lpstr>Actions Objective 1  Bring teaching and learning to forefront while maintaining &amp; further enriching focus on research </vt:lpstr>
      <vt:lpstr>Actions Objective 2 Student satisfaction improvement- make library more visible/desirable </vt:lpstr>
      <vt:lpstr>Actions Objective 3 demonstrate efficiencies and savings thru collaboration:  within library,  within university,  within alliance of 5 universities </vt:lpstr>
      <vt:lpstr>Action objective 4 Distinguish the YouAndMe University Library by promoting the rare book collection </vt:lpstr>
      <vt:lpstr>Assess – Reflect - look ahead</vt:lpstr>
    </vt:vector>
  </TitlesOfParts>
  <Company>The University of Hong Kong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1</dc:title>
  <dc:creator>styw07e-gen</dc:creator>
  <cp:lastModifiedBy>业务处</cp:lastModifiedBy>
  <cp:revision>37</cp:revision>
  <dcterms:created xsi:type="dcterms:W3CDTF">2012-03-17T08:33:49Z</dcterms:created>
  <dcterms:modified xsi:type="dcterms:W3CDTF">2012-03-19T01:02:00Z</dcterms:modified>
</cp:coreProperties>
</file>